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66" r:id="rId3"/>
    <p:sldId id="257" r:id="rId4"/>
    <p:sldId id="263" r:id="rId5"/>
    <p:sldId id="264" r:id="rId6"/>
    <p:sldId id="265" r:id="rId7"/>
    <p:sldId id="258" r:id="rId8"/>
    <p:sldId id="274" r:id="rId9"/>
    <p:sldId id="259" r:id="rId10"/>
    <p:sldId id="260" r:id="rId11"/>
    <p:sldId id="261" r:id="rId12"/>
    <p:sldId id="262" r:id="rId13"/>
    <p:sldId id="281" r:id="rId14"/>
    <p:sldId id="282" r:id="rId15"/>
    <p:sldId id="283" r:id="rId16"/>
    <p:sldId id="284" r:id="rId17"/>
    <p:sldId id="270" r:id="rId18"/>
    <p:sldId id="285" r:id="rId19"/>
    <p:sldId id="286" r:id="rId20"/>
    <p:sldId id="272" r:id="rId21"/>
    <p:sldId id="273" r:id="rId22"/>
    <p:sldId id="268" r:id="rId23"/>
    <p:sldId id="275" r:id="rId24"/>
    <p:sldId id="276" r:id="rId25"/>
    <p:sldId id="277" r:id="rId26"/>
    <p:sldId id="278" r:id="rId27"/>
    <p:sldId id="279" r:id="rId28"/>
    <p:sldId id="280" r:id="rId29"/>
    <p:sldId id="271" r:id="rId30"/>
    <p:sldId id="267" r:id="rId31"/>
    <p:sldId id="269" r:id="rId32"/>
    <p:sldId id="28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F546D-926C-409C-B239-1A1DA5FFEF08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BBA437-1E96-4752-AC5B-DD2791200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BA437-1E96-4752-AC5B-DD2791200338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5156-4A07-44FF-95D6-F98F44552FDD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BD151-FA12-4283-A3AE-8A49077830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5156-4A07-44FF-95D6-F98F44552FDD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BD151-FA12-4283-A3AE-8A49077830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5156-4A07-44FF-95D6-F98F44552FDD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BD151-FA12-4283-A3AE-8A49077830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5156-4A07-44FF-95D6-F98F44552FDD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BD151-FA12-4283-A3AE-8A49077830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5156-4A07-44FF-95D6-F98F44552FDD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BD151-FA12-4283-A3AE-8A49077830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5156-4A07-44FF-95D6-F98F44552FDD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BD151-FA12-4283-A3AE-8A49077830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5156-4A07-44FF-95D6-F98F44552FDD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BD151-FA12-4283-A3AE-8A49077830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5156-4A07-44FF-95D6-F98F44552FDD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BD151-FA12-4283-A3AE-8A49077830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5156-4A07-44FF-95D6-F98F44552FDD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BD151-FA12-4283-A3AE-8A49077830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5156-4A07-44FF-95D6-F98F44552FDD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BD151-FA12-4283-A3AE-8A49077830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5156-4A07-44FF-95D6-F98F44552FDD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BD151-FA12-4283-A3AE-8A49077830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C5156-4A07-44FF-95D6-F98F44552FDD}" type="datetimeFigureOut">
              <a:rPr lang="en-US" smtClean="0"/>
              <a:pPr/>
              <a:t>5/4/2011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BD151-FA12-4283-A3AE-8A49077830B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imgres?imgurl=http://www.geekologie.com/2009/04/23/human%20cloning.jpg&amp;imgrefurl=http://www.geekologie.com/2009/04/uhoh_doctor_claims_he_can_clon.php&amp;h=336&amp;w=450&amp;sz=35&amp;tbnid=0e1Pk5XB_Hb2yM:&amp;tbnh=95&amp;tbnw=127&amp;prev=/search?q=picture+of+humans&amp;tbm=isch&amp;tbo=u&amp;zoom=1&amp;q=picture+of+humans&amp;hl=en&amp;usg=__50E7f_DVGDOsc4kJN3uMQZZK6EM=&amp;sa=X&amp;ei=OpC-TaN9h_etB9i7-fMF&amp;ved=0CCcQ9QEwAQ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5.5 CLASSIFICATION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Ms. TRS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ahoma Bold" charset="0"/>
                <a:cs typeface="Tahoma Bold" charset="0"/>
                <a:sym typeface="Tahoma Bold" charset="0"/>
              </a:rPr>
              <a:t>5.5.3: Distinguish between Plant Phyla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486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Kingdom: </a:t>
            </a:r>
            <a:r>
              <a:rPr lang="en-US" dirty="0" err="1" smtClean="0"/>
              <a:t>Plantae</a:t>
            </a:r>
            <a:endParaRPr lang="en-US" dirty="0" smtClean="0"/>
          </a:p>
          <a:p>
            <a:r>
              <a:rPr lang="en-US" dirty="0" smtClean="0"/>
              <a:t>Characteristics:</a:t>
            </a:r>
          </a:p>
          <a:p>
            <a:pPr marL="1182688" lvl="2"/>
            <a:r>
              <a:rPr lang="en-US" dirty="0" smtClean="0"/>
              <a:t>Photosynthetic</a:t>
            </a:r>
          </a:p>
          <a:p>
            <a:pPr marL="1182688" lvl="2"/>
            <a:r>
              <a:rPr lang="en-US" dirty="0" smtClean="0"/>
              <a:t>Chlorophyll</a:t>
            </a:r>
          </a:p>
          <a:p>
            <a:pPr marL="1182688" lvl="2"/>
            <a:r>
              <a:rPr lang="en-US" dirty="0" smtClean="0"/>
              <a:t>Cellulose cell wall</a:t>
            </a:r>
          </a:p>
          <a:p>
            <a:pPr marL="1182688" lvl="2"/>
            <a:r>
              <a:rPr lang="en-US" dirty="0" smtClean="0"/>
              <a:t>Permanent vacuoles</a:t>
            </a:r>
          </a:p>
          <a:p>
            <a:pPr marL="1182688" lvl="2"/>
            <a:r>
              <a:rPr lang="en-US" dirty="0" smtClean="0"/>
              <a:t>Stores starch</a:t>
            </a:r>
          </a:p>
          <a:p>
            <a:r>
              <a:rPr lang="en-US" dirty="0" smtClean="0"/>
              <a:t>Classification of the major plant phyla is based on external observable structures</a:t>
            </a:r>
          </a:p>
          <a:p>
            <a:r>
              <a:rPr lang="en-US" dirty="0" smtClean="0"/>
              <a:t>Main points:  </a:t>
            </a:r>
            <a:r>
              <a:rPr lang="en-US" b="1" dirty="0" smtClean="0">
                <a:solidFill>
                  <a:srgbClr val="FF0000"/>
                </a:solidFill>
              </a:rPr>
              <a:t>1.roots, leaves and stems</a:t>
            </a:r>
            <a:r>
              <a:rPr lang="en-US" b="1" dirty="0" smtClean="0"/>
              <a:t>; 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                         2. vascular tissue; 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                         3. reproduction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4 Major plant phyla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4525963"/>
          </a:xfrm>
        </p:spPr>
        <p:txBody>
          <a:bodyPr/>
          <a:lstStyle/>
          <a:p>
            <a:pPr marL="782638" lvl="1">
              <a:buNone/>
            </a:pPr>
            <a:r>
              <a:rPr lang="en-US" sz="2400" dirty="0" err="1" smtClean="0"/>
              <a:t>Bryophyta</a:t>
            </a:r>
            <a:r>
              <a:rPr lang="en-US" sz="2400" dirty="0" smtClean="0"/>
              <a:t> –          </a:t>
            </a:r>
            <a:r>
              <a:rPr lang="en-US" sz="2400" dirty="0" err="1" smtClean="0"/>
              <a:t>Filicinophyta</a:t>
            </a:r>
            <a:r>
              <a:rPr lang="en-US" sz="2400" dirty="0" smtClean="0"/>
              <a:t>    </a:t>
            </a:r>
            <a:r>
              <a:rPr lang="en-US" sz="2400" dirty="0" err="1" smtClean="0"/>
              <a:t>Coniferophyta</a:t>
            </a:r>
            <a:r>
              <a:rPr lang="en-US" sz="2400" dirty="0" smtClean="0"/>
              <a:t>    </a:t>
            </a:r>
            <a:r>
              <a:rPr lang="en-US" sz="2400" dirty="0" err="1" smtClean="0"/>
              <a:t>Angiospermophyta</a:t>
            </a:r>
            <a:endParaRPr lang="en-US" sz="2400" dirty="0" smtClean="0"/>
          </a:p>
          <a:p>
            <a:pPr marL="782638" lvl="1"/>
            <a:endParaRPr lang="en-US" dirty="0" smtClean="0"/>
          </a:p>
          <a:p>
            <a:pPr marL="782638" lvl="1"/>
            <a:r>
              <a:rPr lang="en-US" dirty="0" smtClean="0"/>
              <a:t>		    	-</a:t>
            </a:r>
          </a:p>
          <a:p>
            <a:pPr marL="782638" lvl="1"/>
            <a:endParaRPr lang="en-US" dirty="0"/>
          </a:p>
        </p:txBody>
      </p:sp>
      <p:pic>
        <p:nvPicPr>
          <p:cNvPr id="4" name="Picture 15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 cap="flat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traight Connector 3"/>
          <p:cNvSpPr/>
          <p:nvPr/>
        </p:nvSpPr>
        <p:spPr>
          <a:xfrm>
            <a:off x="6781800" y="2743200"/>
            <a:ext cx="91440" cy="196141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90912" y="0"/>
                </a:moveTo>
                <a:lnTo>
                  <a:pt x="45720" y="1961415"/>
                </a:lnTo>
              </a:path>
            </a:pathLst>
          </a:custGeom>
          <a:noFill/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Straight Connector 4"/>
          <p:cNvSpPr/>
          <p:nvPr/>
        </p:nvSpPr>
        <p:spPr>
          <a:xfrm>
            <a:off x="4572000" y="762000"/>
            <a:ext cx="3183044" cy="106527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880400"/>
                </a:lnTo>
                <a:lnTo>
                  <a:pt x="3183044" y="880400"/>
                </a:lnTo>
                <a:lnTo>
                  <a:pt x="3183044" y="1065278"/>
                </a:lnTo>
              </a:path>
            </a:pathLst>
          </a:custGeom>
          <a:noFill/>
        </p:spPr>
        <p:style>
          <a:lnRef idx="2">
            <a:schemeClr val="accent3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Straight Connector 5"/>
          <p:cNvSpPr/>
          <p:nvPr/>
        </p:nvSpPr>
        <p:spPr>
          <a:xfrm>
            <a:off x="4572000" y="2667000"/>
            <a:ext cx="91440" cy="195931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28633" y="0"/>
                </a:moveTo>
                <a:lnTo>
                  <a:pt x="45720" y="1959311"/>
                </a:lnTo>
              </a:path>
            </a:pathLst>
          </a:custGeom>
          <a:noFill/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Straight Connector 6"/>
          <p:cNvSpPr/>
          <p:nvPr/>
        </p:nvSpPr>
        <p:spPr>
          <a:xfrm>
            <a:off x="2438400" y="2667000"/>
            <a:ext cx="91440" cy="196558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78910" y="0"/>
                </a:moveTo>
                <a:lnTo>
                  <a:pt x="45720" y="1965588"/>
                </a:lnTo>
              </a:path>
            </a:pathLst>
          </a:custGeom>
          <a:noFill/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Straight Connector 7"/>
          <p:cNvSpPr/>
          <p:nvPr/>
        </p:nvSpPr>
        <p:spPr>
          <a:xfrm>
            <a:off x="3276600" y="762000"/>
            <a:ext cx="1300673" cy="10337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300673" y="0"/>
                </a:moveTo>
                <a:lnTo>
                  <a:pt x="1300673" y="848909"/>
                </a:lnTo>
                <a:lnTo>
                  <a:pt x="0" y="848909"/>
                </a:lnTo>
                <a:lnTo>
                  <a:pt x="0" y="1033787"/>
                </a:lnTo>
              </a:path>
            </a:pathLst>
          </a:custGeom>
          <a:noFill/>
        </p:spPr>
        <p:style>
          <a:lnRef idx="2">
            <a:schemeClr val="accent3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Straight Connector 8"/>
          <p:cNvSpPr/>
          <p:nvPr/>
        </p:nvSpPr>
        <p:spPr>
          <a:xfrm>
            <a:off x="304800" y="2743200"/>
            <a:ext cx="108180" cy="195931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108180" y="0"/>
                </a:moveTo>
                <a:lnTo>
                  <a:pt x="0" y="1959311"/>
                </a:lnTo>
              </a:path>
            </a:pathLst>
          </a:custGeom>
          <a:noFill/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Straight Connector 9"/>
          <p:cNvSpPr/>
          <p:nvPr/>
        </p:nvSpPr>
        <p:spPr>
          <a:xfrm>
            <a:off x="1143000" y="762000"/>
            <a:ext cx="3440263" cy="106527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3440263" y="0"/>
                </a:moveTo>
                <a:lnTo>
                  <a:pt x="3440263" y="880400"/>
                </a:lnTo>
                <a:lnTo>
                  <a:pt x="0" y="880400"/>
                </a:lnTo>
                <a:lnTo>
                  <a:pt x="0" y="1065278"/>
                </a:lnTo>
              </a:path>
            </a:pathLst>
          </a:custGeom>
          <a:noFill/>
        </p:spPr>
        <p:style>
          <a:lnRef idx="2">
            <a:schemeClr val="accent3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3" name="Group 12"/>
          <p:cNvGrpSpPr/>
          <p:nvPr/>
        </p:nvGrpSpPr>
        <p:grpSpPr>
          <a:xfrm>
            <a:off x="609600" y="0"/>
            <a:ext cx="7648248" cy="752156"/>
            <a:chOff x="500058" y="212218"/>
            <a:chExt cx="7648248" cy="752156"/>
          </a:xfrm>
        </p:grpSpPr>
        <p:sp>
          <p:nvSpPr>
            <p:cNvPr id="38" name="Rectangle 37"/>
            <p:cNvSpPr/>
            <p:nvPr/>
          </p:nvSpPr>
          <p:spPr>
            <a:xfrm>
              <a:off x="500058" y="212218"/>
              <a:ext cx="7648248" cy="752156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Rectangle 38"/>
            <p:cNvSpPr/>
            <p:nvPr/>
          </p:nvSpPr>
          <p:spPr>
            <a:xfrm>
              <a:off x="500058" y="212218"/>
              <a:ext cx="7648248" cy="7521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4000" kern="1200" dirty="0" smtClean="0">
                  <a:solidFill>
                    <a:schemeClr val="tx1"/>
                  </a:solidFill>
                </a:rPr>
                <a:t>PLANTAE</a:t>
              </a:r>
              <a:endParaRPr lang="en-GB" sz="40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04800" y="1828800"/>
            <a:ext cx="1760747" cy="880373"/>
            <a:chOff x="3544" y="2029653"/>
            <a:chExt cx="1760747" cy="880373"/>
          </a:xfrm>
        </p:grpSpPr>
        <p:sp>
          <p:nvSpPr>
            <p:cNvPr id="36" name="Rectangle 35"/>
            <p:cNvSpPr/>
            <p:nvPr/>
          </p:nvSpPr>
          <p:spPr>
            <a:xfrm>
              <a:off x="3544" y="2029653"/>
              <a:ext cx="1760747" cy="88037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Rectangle 36"/>
            <p:cNvSpPr/>
            <p:nvPr/>
          </p:nvSpPr>
          <p:spPr>
            <a:xfrm>
              <a:off x="3544" y="2029653"/>
              <a:ext cx="1760747" cy="8803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400" kern="1200" dirty="0" err="1" smtClean="0">
                  <a:solidFill>
                    <a:schemeClr val="tx1"/>
                  </a:solidFill>
                </a:rPr>
                <a:t>Bryophyta</a:t>
              </a:r>
              <a:endParaRPr lang="en-GB" sz="2400" kern="1200" dirty="0" smtClean="0">
                <a:solidFill>
                  <a:schemeClr val="tx1"/>
                </a:solidFill>
              </a:endParaRP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400" kern="1200" dirty="0" smtClean="0">
                  <a:solidFill>
                    <a:schemeClr val="tx1"/>
                  </a:solidFill>
                </a:rPr>
                <a:t>(mosses)</a:t>
              </a:r>
              <a:endParaRPr lang="en-GB" sz="24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0" y="3124200"/>
            <a:ext cx="2209800" cy="3352800"/>
            <a:chOff x="71439" y="3998425"/>
            <a:chExt cx="1760747" cy="1741828"/>
          </a:xfrm>
        </p:grpSpPr>
        <p:sp>
          <p:nvSpPr>
            <p:cNvPr id="34" name="Rectangle 33"/>
            <p:cNvSpPr/>
            <p:nvPr/>
          </p:nvSpPr>
          <p:spPr>
            <a:xfrm>
              <a:off x="71439" y="3998425"/>
              <a:ext cx="1760747" cy="1741828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Rectangle 34"/>
            <p:cNvSpPr/>
            <p:nvPr/>
          </p:nvSpPr>
          <p:spPr>
            <a:xfrm>
              <a:off x="71439" y="3998425"/>
              <a:ext cx="1760747" cy="17418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kern="1200" dirty="0" smtClean="0">
                  <a:solidFill>
                    <a:srgbClr val="FF0000"/>
                  </a:solidFill>
                </a:rPr>
                <a:t>  No roots or stem</a:t>
              </a:r>
            </a:p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dirty="0" smtClean="0">
                  <a:solidFill>
                    <a:srgbClr val="FF0000"/>
                  </a:solidFill>
                </a:rPr>
                <a:t>Small leaf like structures, rhizoids for roots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700" kern="1200" dirty="0" smtClean="0">
                <a:solidFill>
                  <a:srgbClr val="FF0000"/>
                </a:solidFill>
              </a:endParaRP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kern="1200" dirty="0" smtClean="0">
                  <a:solidFill>
                    <a:srgbClr val="00B050"/>
                  </a:solidFill>
                </a:rPr>
                <a:t>No vascular tissue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kern="1200" dirty="0" smtClean="0">
                  <a:solidFill>
                    <a:srgbClr val="0070C0"/>
                  </a:solidFill>
                </a:rPr>
                <a:t>Reproduce using spores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dirty="0" smtClean="0">
                  <a:solidFill>
                    <a:srgbClr val="0070C0"/>
                  </a:solidFill>
                </a:rPr>
                <a:t>Spores are formed in capsules</a:t>
              </a:r>
              <a:endParaRPr lang="en-GB" sz="1700" kern="12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362200" y="1828800"/>
            <a:ext cx="1760747" cy="956573"/>
            <a:chOff x="2101669" y="1377088"/>
            <a:chExt cx="1760747" cy="956573"/>
          </a:xfrm>
        </p:grpSpPr>
        <p:sp>
          <p:nvSpPr>
            <p:cNvPr id="32" name="Rectangle 31"/>
            <p:cNvSpPr/>
            <p:nvPr/>
          </p:nvSpPr>
          <p:spPr>
            <a:xfrm>
              <a:off x="2101669" y="1377088"/>
              <a:ext cx="1760747" cy="88037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2101669" y="1453288"/>
              <a:ext cx="1760747" cy="8803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400" kern="1200" dirty="0" err="1" smtClean="0">
                  <a:solidFill>
                    <a:schemeClr val="tx1"/>
                  </a:solidFill>
                </a:rPr>
                <a:t>Filicinophyta</a:t>
              </a:r>
              <a:endParaRPr lang="en-GB" sz="2400" kern="1200" dirty="0" smtClean="0">
                <a:solidFill>
                  <a:schemeClr val="tx1"/>
                </a:solidFill>
              </a:endParaRP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400" kern="1200" dirty="0" smtClean="0">
                  <a:solidFill>
                    <a:schemeClr val="tx1"/>
                  </a:solidFill>
                </a:rPr>
                <a:t>(ferns)</a:t>
              </a:r>
              <a:endParaRPr lang="en-GB" sz="24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438400" y="3200400"/>
            <a:ext cx="1905000" cy="3276600"/>
            <a:chOff x="2286019" y="3998425"/>
            <a:chExt cx="1905000" cy="1691400"/>
          </a:xfrm>
        </p:grpSpPr>
        <p:sp>
          <p:nvSpPr>
            <p:cNvPr id="30" name="Rectangle 29"/>
            <p:cNvSpPr/>
            <p:nvPr/>
          </p:nvSpPr>
          <p:spPr>
            <a:xfrm>
              <a:off x="2286019" y="3998425"/>
              <a:ext cx="1905000" cy="1691400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Rectangle 30"/>
            <p:cNvSpPr/>
            <p:nvPr/>
          </p:nvSpPr>
          <p:spPr>
            <a:xfrm>
              <a:off x="2286019" y="3998425"/>
              <a:ext cx="1905000" cy="16914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kern="1200" dirty="0" smtClean="0">
                  <a:solidFill>
                    <a:srgbClr val="FF0000"/>
                  </a:solidFill>
                </a:rPr>
                <a:t>Roots, leaves and short stems</a:t>
              </a:r>
            </a:p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dirty="0" smtClean="0">
                  <a:solidFill>
                    <a:srgbClr val="FF0000"/>
                  </a:solidFill>
                </a:rPr>
                <a:t>Leaves divided into sections and curled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700" kern="1200" dirty="0" smtClean="0">
                <a:solidFill>
                  <a:srgbClr val="FF0000"/>
                </a:solidFill>
              </a:endParaRP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dirty="0" smtClean="0">
                  <a:solidFill>
                    <a:srgbClr val="00B050"/>
                  </a:solidFill>
                </a:rPr>
                <a:t>Have vascular tissue</a:t>
              </a:r>
              <a:endParaRPr lang="en-GB" sz="1700" kern="1200" dirty="0" smtClean="0">
                <a:solidFill>
                  <a:srgbClr val="00B050"/>
                </a:solidFill>
              </a:endParaRP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kern="1200" dirty="0" smtClean="0">
                  <a:solidFill>
                    <a:srgbClr val="0070C0"/>
                  </a:solidFill>
                </a:rPr>
                <a:t>Reproduce using spores produced under leaves</a:t>
              </a:r>
              <a:endParaRPr lang="en-GB" sz="1700" kern="12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495800" y="1752600"/>
            <a:ext cx="1760747" cy="880373"/>
            <a:chOff x="4264554" y="2029653"/>
            <a:chExt cx="1760747" cy="880373"/>
          </a:xfrm>
        </p:grpSpPr>
        <p:sp>
          <p:nvSpPr>
            <p:cNvPr id="28" name="Rectangle 27"/>
            <p:cNvSpPr/>
            <p:nvPr/>
          </p:nvSpPr>
          <p:spPr>
            <a:xfrm>
              <a:off x="4264554" y="2029653"/>
              <a:ext cx="1760747" cy="88037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4264554" y="2029653"/>
              <a:ext cx="1760747" cy="8803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000" kern="1200" dirty="0" err="1" smtClean="0">
                  <a:solidFill>
                    <a:schemeClr val="tx1"/>
                  </a:solidFill>
                </a:rPr>
                <a:t>Coniferophyta</a:t>
              </a:r>
              <a:endParaRPr lang="en-GB" sz="2000" kern="1200" dirty="0" smtClean="0">
                <a:solidFill>
                  <a:schemeClr val="tx1"/>
                </a:solidFill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000" kern="1200" dirty="0" smtClean="0">
                  <a:solidFill>
                    <a:schemeClr val="tx1"/>
                  </a:solidFill>
                </a:rPr>
                <a:t>(conifers)</a:t>
              </a:r>
              <a:endParaRPr lang="en-GB" sz="20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419601" y="3200401"/>
            <a:ext cx="2286001" cy="3276600"/>
            <a:chOff x="3989735" y="2396895"/>
            <a:chExt cx="2455333" cy="2143468"/>
          </a:xfrm>
        </p:grpSpPr>
        <p:sp>
          <p:nvSpPr>
            <p:cNvPr id="26" name="Rectangle 25"/>
            <p:cNvSpPr/>
            <p:nvPr/>
          </p:nvSpPr>
          <p:spPr>
            <a:xfrm>
              <a:off x="4071578" y="2396895"/>
              <a:ext cx="2373487" cy="2143468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3989735" y="2446743"/>
              <a:ext cx="2455333" cy="20936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kern="1200" dirty="0" smtClean="0">
                  <a:solidFill>
                    <a:srgbClr val="FF0000"/>
                  </a:solidFill>
                </a:rPr>
                <a:t>Woody trees</a:t>
              </a:r>
            </a:p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dirty="0" smtClean="0">
                  <a:solidFill>
                    <a:srgbClr val="FF0000"/>
                  </a:solidFill>
                </a:rPr>
                <a:t>Have narrow needles for leaves with thick waxy cuticle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700" kern="1200" dirty="0" smtClean="0">
                <a:solidFill>
                  <a:srgbClr val="FF0000"/>
                </a:solidFill>
              </a:endParaRP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dirty="0" smtClean="0">
                  <a:solidFill>
                    <a:srgbClr val="00B050"/>
                  </a:solidFill>
                </a:rPr>
                <a:t>Have vascular tissue</a:t>
              </a:r>
              <a:endParaRPr lang="en-GB" sz="1700" kern="1200" dirty="0" smtClean="0">
                <a:solidFill>
                  <a:srgbClr val="00B050"/>
                </a:solidFill>
              </a:endParaRP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kern="1200" dirty="0" smtClean="0">
                  <a:solidFill>
                    <a:srgbClr val="0070C0"/>
                  </a:solidFill>
                </a:rPr>
                <a:t>Reproduce using seeds in cones, not enclosed in fruits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kern="1200" dirty="0" smtClean="0">
                  <a:solidFill>
                    <a:srgbClr val="0070C0"/>
                  </a:solidFill>
                </a:rPr>
                <a:t>Wind pollinated</a:t>
              </a:r>
              <a:endParaRPr lang="en-GB" sz="1700" kern="12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629400" y="1828800"/>
            <a:ext cx="2224335" cy="1032773"/>
            <a:chOff x="6368869" y="1224688"/>
            <a:chExt cx="2224335" cy="1032773"/>
          </a:xfrm>
        </p:grpSpPr>
        <p:sp>
          <p:nvSpPr>
            <p:cNvPr id="24" name="Rectangle 23"/>
            <p:cNvSpPr/>
            <p:nvPr/>
          </p:nvSpPr>
          <p:spPr>
            <a:xfrm>
              <a:off x="6368869" y="1224688"/>
              <a:ext cx="2224335" cy="88037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6368869" y="1377088"/>
              <a:ext cx="2224335" cy="8803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000" kern="1200" dirty="0" err="1" smtClean="0">
                  <a:solidFill>
                    <a:schemeClr val="tx1"/>
                  </a:solidFill>
                </a:rPr>
                <a:t>Angiospermophyta</a:t>
              </a:r>
              <a:endParaRPr lang="en-GB" sz="2000" kern="1200" dirty="0" smtClean="0">
                <a:solidFill>
                  <a:schemeClr val="tx1"/>
                </a:solidFill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000" kern="1200" dirty="0" smtClean="0">
                  <a:solidFill>
                    <a:schemeClr val="tx1"/>
                  </a:solidFill>
                </a:rPr>
                <a:t>(flowering plants)</a:t>
              </a:r>
              <a:endParaRPr lang="en-GB" sz="2000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832831" y="3200400"/>
            <a:ext cx="2311169" cy="3276600"/>
            <a:chOff x="6572300" y="2748688"/>
            <a:chExt cx="1760747" cy="3276600"/>
          </a:xfrm>
        </p:grpSpPr>
        <p:sp>
          <p:nvSpPr>
            <p:cNvPr id="22" name="Rectangle 21"/>
            <p:cNvSpPr/>
            <p:nvPr/>
          </p:nvSpPr>
          <p:spPr>
            <a:xfrm>
              <a:off x="6572300" y="2748688"/>
              <a:ext cx="1760747" cy="3276600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Rectangle 22"/>
            <p:cNvSpPr/>
            <p:nvPr/>
          </p:nvSpPr>
          <p:spPr>
            <a:xfrm>
              <a:off x="6572300" y="2824888"/>
              <a:ext cx="1760747" cy="29174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kern="1200" dirty="0" smtClean="0">
                  <a:solidFill>
                    <a:srgbClr val="FF0000"/>
                  </a:solidFill>
                </a:rPr>
                <a:t>Roots, leaves and stems, stem can be woody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dirty="0" smtClean="0">
                  <a:solidFill>
                    <a:srgbClr val="00B050"/>
                  </a:solidFill>
                </a:rPr>
                <a:t>Have vascular tissue</a:t>
              </a:r>
              <a:endParaRPr lang="en-GB" sz="1700" kern="1200" dirty="0" smtClean="0">
                <a:solidFill>
                  <a:srgbClr val="00B050"/>
                </a:solidFill>
              </a:endParaRP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kern="1200" dirty="0" smtClean="0">
                  <a:solidFill>
                    <a:srgbClr val="0070C0"/>
                  </a:solidFill>
                </a:rPr>
                <a:t>Produce flowers</a:t>
              </a: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dirty="0" smtClean="0">
                  <a:solidFill>
                    <a:srgbClr val="0070C0"/>
                  </a:solidFill>
                </a:rPr>
                <a:t>Seeds are enclosed in ovaries that form fruits</a:t>
              </a:r>
              <a:endParaRPr lang="en-GB" sz="1700" kern="1200" dirty="0" smtClean="0">
                <a:solidFill>
                  <a:srgbClr val="0070C0"/>
                </a:solidFill>
              </a:endParaRPr>
            </a:p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700" kern="1200" dirty="0" smtClean="0">
                  <a:solidFill>
                    <a:srgbClr val="0070C0"/>
                  </a:solidFill>
                </a:rPr>
                <a:t>Seeds dispersed through fruits</a:t>
              </a:r>
              <a:endParaRPr lang="en-GB" sz="1700" kern="1200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58763"/>
            <a:ext cx="6491288" cy="6492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Division Bryophyta</a:t>
            </a:r>
          </a:p>
        </p:txBody>
      </p:sp>
      <p:pic>
        <p:nvPicPr>
          <p:cNvPr id="5" name="Picture 4" descr="moss bo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456400" y="1447800"/>
            <a:ext cx="5687600" cy="54102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1225689"/>
            <a:ext cx="3352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No true roots, stem or leaves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0000"/>
                </a:solidFill>
              </a:rPr>
              <a:t>Have rhizoids instead of roots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B050"/>
                </a:solidFill>
              </a:rPr>
              <a:t>No vascular tissue – must absorb water from surface instead of absorbing from roots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70C0"/>
                </a:solidFill>
              </a:rPr>
              <a:t>Reproduce by spores made in capsules</a:t>
            </a:r>
          </a:p>
          <a:p>
            <a:pPr lvl="2">
              <a:buFont typeface="Arial" pitchFamily="34" charset="0"/>
              <a:buChar char="•"/>
            </a:pPr>
            <a:r>
              <a:rPr lang="en-US" sz="2400" dirty="0" smtClean="0"/>
              <a:t>Moss are commonly found in damp, shady areas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5105400" cy="1143000"/>
          </a:xfrm>
        </p:spPr>
        <p:txBody>
          <a:bodyPr/>
          <a:lstStyle/>
          <a:p>
            <a:r>
              <a:rPr lang="en-US" dirty="0" err="1" smtClean="0"/>
              <a:t>Filicinophyta</a:t>
            </a:r>
            <a:r>
              <a:rPr lang="en-US" dirty="0" smtClean="0"/>
              <a:t> (ferns)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3810000" cy="5257800"/>
          </a:xfrm>
        </p:spPr>
        <p:txBody>
          <a:bodyPr>
            <a:normAutofit fontScale="77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900" b="1" dirty="0" smtClean="0">
                <a:solidFill>
                  <a:srgbClr val="FF0000"/>
                </a:solidFill>
              </a:rPr>
              <a:t>Have true roots, stem and leaves. Stem not woody in most of the plants</a:t>
            </a:r>
          </a:p>
          <a:p>
            <a:endParaRPr lang="en-US" sz="2900" b="1" dirty="0" smtClean="0">
              <a:solidFill>
                <a:srgbClr val="FF0000"/>
              </a:solidFill>
            </a:endParaRPr>
          </a:p>
          <a:p>
            <a:r>
              <a:rPr lang="en-US" sz="2900" b="1" dirty="0" smtClean="0">
                <a:solidFill>
                  <a:srgbClr val="92D050"/>
                </a:solidFill>
              </a:rPr>
              <a:t>First group of </a:t>
            </a:r>
            <a:r>
              <a:rPr lang="en-US" sz="2900" b="1" i="1" dirty="0" smtClean="0">
                <a:solidFill>
                  <a:srgbClr val="92D050"/>
                </a:solidFill>
              </a:rPr>
              <a:t>vascular plants:</a:t>
            </a:r>
            <a:endParaRPr lang="en-US" sz="2900" b="1" dirty="0" smtClean="0">
              <a:solidFill>
                <a:srgbClr val="92D050"/>
              </a:solidFill>
            </a:endParaRPr>
          </a:p>
          <a:p>
            <a:pPr lvl="1"/>
            <a:r>
              <a:rPr lang="en-US" sz="2900" b="1" dirty="0" smtClean="0">
                <a:solidFill>
                  <a:srgbClr val="92D050"/>
                </a:solidFill>
              </a:rPr>
              <a:t>Xylem and phloem transport resources between distant organs.</a:t>
            </a:r>
          </a:p>
          <a:p>
            <a:pPr lvl="1">
              <a:buNone/>
            </a:pPr>
            <a:endParaRPr lang="en-US" sz="2900" b="1" dirty="0" smtClean="0">
              <a:solidFill>
                <a:srgbClr val="92D050"/>
              </a:solidFill>
            </a:endParaRPr>
          </a:p>
          <a:p>
            <a:pPr lvl="1">
              <a:buNone/>
            </a:pPr>
            <a:r>
              <a:rPr lang="en-US" sz="2900" b="1" dirty="0" smtClean="0">
                <a:solidFill>
                  <a:srgbClr val="0070C0"/>
                </a:solidFill>
              </a:rPr>
              <a:t>Reproduce by spores made in sporangia under leave</a:t>
            </a:r>
          </a:p>
          <a:p>
            <a:pPr lvl="1">
              <a:buNone/>
            </a:pPr>
            <a:endParaRPr lang="en-US" sz="2900" b="1" dirty="0" smtClean="0">
              <a:solidFill>
                <a:srgbClr val="0070C0"/>
              </a:solidFill>
            </a:endParaRPr>
          </a:p>
          <a:p>
            <a:pPr lvl="1">
              <a:buNone/>
            </a:pPr>
            <a:r>
              <a:rPr lang="en-US" sz="2900" b="1" dirty="0" smtClean="0"/>
              <a:t>Seen in tropical and temperate forests</a:t>
            </a:r>
          </a:p>
          <a:p>
            <a:endParaRPr lang="en-US" dirty="0"/>
          </a:p>
        </p:txBody>
      </p:sp>
      <p:pic>
        <p:nvPicPr>
          <p:cNvPr id="4" name="Picture 4" descr="fer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0"/>
            <a:ext cx="4419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thelypterisnovaboracensis1oxenpondparkoct720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505200"/>
            <a:ext cx="4419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6858000" cy="1143000"/>
          </a:xfrm>
        </p:spPr>
        <p:txBody>
          <a:bodyPr/>
          <a:lstStyle/>
          <a:p>
            <a:r>
              <a:rPr lang="en-US" dirty="0" err="1" smtClean="0"/>
              <a:t>Coniferophyta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343400" cy="4876800"/>
          </a:xfrm>
        </p:spPr>
        <p:txBody>
          <a:bodyPr>
            <a:noAutofit/>
          </a:bodyPr>
          <a:lstStyle/>
          <a:p>
            <a:r>
              <a:rPr lang="en-US" sz="2000" dirty="0" smtClean="0"/>
              <a:t>Includes ~ 550 species of large trees with thick woody stem including pines, firs, spruces, and redwoods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Most conifers have needles or narrow leaves modified to prevent water loss and thick waxy cuticle</a:t>
            </a:r>
          </a:p>
          <a:p>
            <a:r>
              <a:rPr lang="en-US" sz="2000" dirty="0" smtClean="0">
                <a:solidFill>
                  <a:srgbClr val="00B050"/>
                </a:solidFill>
              </a:rPr>
              <a:t>Have vascular tissue</a:t>
            </a:r>
          </a:p>
          <a:p>
            <a:endParaRPr lang="en-US" sz="2000" dirty="0" smtClean="0"/>
          </a:p>
          <a:p>
            <a:r>
              <a:rPr lang="en-US" sz="2000" dirty="0" smtClean="0">
                <a:solidFill>
                  <a:srgbClr val="0070C0"/>
                </a:solidFill>
              </a:rPr>
              <a:t>All produce seeds in cones</a:t>
            </a:r>
          </a:p>
          <a:p>
            <a:r>
              <a:rPr lang="en-US" sz="2000" dirty="0" smtClean="0">
                <a:solidFill>
                  <a:srgbClr val="0070C0"/>
                </a:solidFill>
              </a:rPr>
              <a:t>Seeds are not enclosed in ovary or fruit.</a:t>
            </a:r>
          </a:p>
          <a:p>
            <a:r>
              <a:rPr lang="en-US" sz="2000" dirty="0" smtClean="0"/>
              <a:t>Most use wind pollination for reproduction.</a:t>
            </a:r>
          </a:p>
          <a:p>
            <a:r>
              <a:rPr lang="en-US" sz="2000" dirty="0" smtClean="0"/>
              <a:t>Almost all conifers are evergreens</a:t>
            </a:r>
          </a:p>
          <a:p>
            <a:endParaRPr lang="en-US" sz="2000" dirty="0"/>
          </a:p>
        </p:txBody>
      </p:sp>
      <p:pic>
        <p:nvPicPr>
          <p:cNvPr id="4" name="Picture 5" descr="redwood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0"/>
            <a:ext cx="4114800" cy="4392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Sequoiadendron_Giganteum_con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413413"/>
            <a:ext cx="4114800" cy="34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Angiospemophyta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910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True flowering plants</a:t>
            </a:r>
          </a:p>
          <a:p>
            <a:r>
              <a:rPr lang="en-US" dirty="0" err="1" smtClean="0">
                <a:solidFill>
                  <a:srgbClr val="0070C0"/>
                </a:solidFill>
              </a:rPr>
              <a:t>Angion</a:t>
            </a:r>
            <a:r>
              <a:rPr lang="en-US" dirty="0" smtClean="0">
                <a:solidFill>
                  <a:srgbClr val="0070C0"/>
                </a:solidFill>
              </a:rPr>
              <a:t> means “container,” – seeds are enclosed in fruits. During development, the ovule becomes seed and the ovary becomes fruit.</a:t>
            </a:r>
          </a:p>
          <a:p>
            <a:r>
              <a:rPr lang="en-US" dirty="0" smtClean="0"/>
              <a:t>Includes ~ 235,000 species of </a:t>
            </a:r>
            <a:r>
              <a:rPr lang="en-US" b="1" dirty="0" smtClean="0"/>
              <a:t>flowering plants</a:t>
            </a:r>
            <a:endParaRPr lang="en-US" dirty="0" smtClean="0"/>
          </a:p>
          <a:p>
            <a:r>
              <a:rPr lang="en-US" dirty="0" smtClean="0"/>
              <a:t>May rely on wind, birds, insects, and even mammals for pollination and reproduction.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Have vascular tissue</a:t>
            </a:r>
          </a:p>
          <a:p>
            <a:endParaRPr lang="en-US" dirty="0" smtClean="0"/>
          </a:p>
        </p:txBody>
      </p:sp>
      <p:pic>
        <p:nvPicPr>
          <p:cNvPr id="4" name="Picture 4" descr="DSCF01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133600"/>
            <a:ext cx="4445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thelypterisnovaboracensis1oxenpondparkoct720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0"/>
            <a:ext cx="4419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DBF%20980511%20Moss%20sporophy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5297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Sequoiadendron_Giganteum_con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13413"/>
            <a:ext cx="4572000" cy="34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black_and_red_gradient_background_with_white_flower_petals_water_droplets_yellow_black_pollen_stems_1280_x_10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572000" cy="341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IB exam questions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600200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Plants are a diverse group of eukaryotic organisms. Describe the different characteristics of the </a:t>
            </a:r>
            <a:r>
              <a:rPr lang="en-US" sz="3200" b="1" dirty="0" err="1" smtClean="0"/>
              <a:t>bryophyta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filicinophyta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coniferophyta</a:t>
            </a:r>
            <a:r>
              <a:rPr lang="en-US" sz="3200" b="1" dirty="0" smtClean="0"/>
              <a:t> and </a:t>
            </a:r>
            <a:r>
              <a:rPr lang="en-US" sz="3200" b="1" dirty="0" err="1" smtClean="0"/>
              <a:t>angiospermophyta</a:t>
            </a:r>
            <a:r>
              <a:rPr lang="en-US" sz="3200" b="1" dirty="0" smtClean="0"/>
              <a:t>.                                          </a:t>
            </a:r>
            <a:r>
              <a:rPr lang="en-US" sz="3200" b="1" dirty="0" smtClean="0">
                <a:solidFill>
                  <a:srgbClr val="FF0000"/>
                </a:solidFill>
              </a:rPr>
              <a:t>9 marks                                                                           </a:t>
            </a:r>
          </a:p>
          <a:p>
            <a:endParaRPr lang="en-US" sz="3200" b="1" dirty="0" smtClean="0"/>
          </a:p>
          <a:p>
            <a:endParaRPr lang="en-US" sz="3200" b="1" dirty="0" smtClean="0"/>
          </a:p>
          <a:p>
            <a:r>
              <a:rPr lang="en-US" sz="3200" b="1" dirty="0" smtClean="0"/>
              <a:t>Outline the structural differences that characterize bryophytes, </a:t>
            </a:r>
            <a:r>
              <a:rPr lang="en-US" sz="3200" b="1" dirty="0" err="1" smtClean="0"/>
              <a:t>filicinophytes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coniferophytes</a:t>
            </a:r>
            <a:r>
              <a:rPr lang="en-US" sz="3200" b="1" dirty="0" smtClean="0"/>
              <a:t> and </a:t>
            </a:r>
            <a:r>
              <a:rPr lang="en-US" sz="3200" b="1" dirty="0" err="1" smtClean="0"/>
              <a:t>angiospermophytes</a:t>
            </a:r>
            <a:r>
              <a:rPr lang="en-US" sz="3200" b="1" dirty="0" smtClean="0"/>
              <a:t>.                                        </a:t>
            </a:r>
            <a:r>
              <a:rPr lang="en-US" sz="3200" b="1" dirty="0" smtClean="0">
                <a:solidFill>
                  <a:srgbClr val="FF0000"/>
                </a:solidFill>
              </a:rPr>
              <a:t>9 marks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533400"/>
            <a:ext cx="83058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</a:rPr>
              <a:t>Bryophyta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000" b="1" dirty="0" smtClean="0"/>
              <a:t>No roots, have rhizoids, simple stem and leaves</a:t>
            </a:r>
          </a:p>
          <a:p>
            <a:r>
              <a:rPr lang="en-US" sz="2000" b="1" dirty="0" smtClean="0"/>
              <a:t>Non vascular</a:t>
            </a:r>
          </a:p>
          <a:p>
            <a:r>
              <a:rPr lang="en-US" sz="2000" b="1" dirty="0" smtClean="0"/>
              <a:t>Produce </a:t>
            </a:r>
            <a:r>
              <a:rPr lang="en-US" sz="2000" b="1" u="sng" dirty="0" smtClean="0"/>
              <a:t>spores in capsule</a:t>
            </a:r>
          </a:p>
          <a:p>
            <a:endParaRPr lang="en-US" sz="2000" b="1" dirty="0" smtClean="0"/>
          </a:p>
          <a:p>
            <a:r>
              <a:rPr lang="en-US" sz="2000" b="1" dirty="0" err="1" smtClean="0">
                <a:solidFill>
                  <a:srgbClr val="FF0000"/>
                </a:solidFill>
              </a:rPr>
              <a:t>Filicinophyta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000" b="1" dirty="0" smtClean="0"/>
              <a:t>Have roots, stems and leaves, leaves are large and divided into sections</a:t>
            </a:r>
          </a:p>
          <a:p>
            <a:r>
              <a:rPr lang="en-US" sz="2000" b="1" dirty="0" smtClean="0"/>
              <a:t>Have primitive vascular tissue</a:t>
            </a:r>
          </a:p>
          <a:p>
            <a:r>
              <a:rPr lang="en-US" sz="2000" b="1" dirty="0" smtClean="0"/>
              <a:t>Reproduce by making </a:t>
            </a:r>
            <a:r>
              <a:rPr lang="en-US" sz="2000" b="1" u="sng" dirty="0" smtClean="0"/>
              <a:t>spores in sporangia </a:t>
            </a:r>
            <a:r>
              <a:rPr lang="en-US" sz="2000" b="1" dirty="0" smtClean="0"/>
              <a:t>on the </a:t>
            </a:r>
            <a:r>
              <a:rPr lang="en-US" sz="2000" b="1" u="sng" dirty="0" smtClean="0"/>
              <a:t>underside of leaves</a:t>
            </a:r>
          </a:p>
          <a:p>
            <a:endParaRPr lang="en-US" sz="2000" b="1" dirty="0" smtClean="0"/>
          </a:p>
          <a:p>
            <a:r>
              <a:rPr lang="en-US" sz="2000" b="1" dirty="0" err="1" smtClean="0">
                <a:solidFill>
                  <a:srgbClr val="FF0000"/>
                </a:solidFill>
              </a:rPr>
              <a:t>Coniferophyta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000" b="1" dirty="0" smtClean="0"/>
              <a:t>Have woody stem, narrow needle like leaves with thick waxy cuticle</a:t>
            </a:r>
          </a:p>
          <a:p>
            <a:r>
              <a:rPr lang="en-US" sz="2000" b="1" dirty="0" smtClean="0"/>
              <a:t>Have well developed vascular tissue</a:t>
            </a:r>
          </a:p>
          <a:p>
            <a:r>
              <a:rPr lang="en-US" sz="2000" b="1" dirty="0" smtClean="0"/>
              <a:t>Produce </a:t>
            </a:r>
            <a:r>
              <a:rPr lang="en-US" sz="2000" b="1" u="sng" dirty="0" smtClean="0"/>
              <a:t>seeds in cones</a:t>
            </a:r>
          </a:p>
          <a:p>
            <a:r>
              <a:rPr lang="en-US" sz="2000" b="1" dirty="0" smtClean="0"/>
              <a:t>Seeds are </a:t>
            </a:r>
            <a:r>
              <a:rPr lang="en-US" sz="2000" b="1" u="sng" dirty="0" smtClean="0"/>
              <a:t>not enclosed in fruits</a:t>
            </a:r>
          </a:p>
          <a:p>
            <a:endParaRPr lang="en-US" sz="2000" b="1" dirty="0" smtClean="0"/>
          </a:p>
          <a:p>
            <a:r>
              <a:rPr lang="en-US" sz="2000" b="1" dirty="0" err="1" smtClean="0">
                <a:solidFill>
                  <a:srgbClr val="FF0000"/>
                </a:solidFill>
              </a:rPr>
              <a:t>Angiospermophyta</a:t>
            </a:r>
            <a:r>
              <a:rPr lang="en-US" sz="20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en-US" sz="2000" b="1" dirty="0" smtClean="0"/>
              <a:t>Produce flowers</a:t>
            </a:r>
          </a:p>
          <a:p>
            <a:r>
              <a:rPr lang="en-US" sz="2000" b="1" dirty="0" smtClean="0"/>
              <a:t>Flowers have </a:t>
            </a:r>
            <a:r>
              <a:rPr lang="en-US" sz="2000" b="1" u="sng" dirty="0" smtClean="0"/>
              <a:t>ovules in ovaries</a:t>
            </a:r>
          </a:p>
          <a:p>
            <a:r>
              <a:rPr lang="en-US" sz="2000" b="1" u="sng" dirty="0" smtClean="0"/>
              <a:t>Seeds</a:t>
            </a:r>
            <a:r>
              <a:rPr lang="en-US" sz="2000" b="1" dirty="0" smtClean="0"/>
              <a:t> are enclosed </a:t>
            </a:r>
            <a:r>
              <a:rPr lang="en-US" sz="2000" b="1" u="sng" dirty="0" smtClean="0"/>
              <a:t>in fruits</a:t>
            </a:r>
            <a:r>
              <a:rPr lang="en-US" sz="2000" b="1" dirty="0" smtClean="0"/>
              <a:t>.( ovules form seeds and ovary forms fruit)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ciencegames.4you4free.com/five_kingdoms_sma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0"/>
            <a:ext cx="607695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685800"/>
            <a:ext cx="2133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  <a:latin typeface="Calibri" pitchFamily="34" charset="0"/>
              </a:rPr>
              <a:t>FUNGI</a:t>
            </a:r>
            <a:r>
              <a:rPr lang="en-GB" dirty="0" smtClean="0">
                <a:latin typeface="Calibri" pitchFamily="34" charset="0"/>
              </a:rPr>
              <a:t> </a:t>
            </a:r>
            <a:r>
              <a:rPr lang="en-GB" dirty="0" smtClean="0">
                <a:latin typeface="Calibri" pitchFamily="34" charset="0"/>
              </a:rPr>
              <a:t>–eukaryotic, </a:t>
            </a:r>
            <a:r>
              <a:rPr lang="en-GB" dirty="0" err="1" smtClean="0">
                <a:latin typeface="Calibri" pitchFamily="34" charset="0"/>
              </a:rPr>
              <a:t>multicellular</a:t>
            </a:r>
            <a:r>
              <a:rPr lang="en-GB" dirty="0" smtClean="0">
                <a:latin typeface="Calibri" pitchFamily="34" charset="0"/>
              </a:rPr>
              <a:t> </a:t>
            </a:r>
            <a:r>
              <a:rPr lang="en-GB" dirty="0" smtClean="0">
                <a:latin typeface="Calibri" pitchFamily="34" charset="0"/>
              </a:rPr>
              <a:t>( except yeast), </a:t>
            </a:r>
            <a:r>
              <a:rPr lang="en-GB" dirty="0" err="1" smtClean="0">
                <a:latin typeface="Calibri" pitchFamily="34" charset="0"/>
              </a:rPr>
              <a:t>saprotrophs</a:t>
            </a:r>
            <a:endParaRPr lang="en-GB" dirty="0"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0" y="3429000"/>
            <a:ext cx="1524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  <a:latin typeface="Calibri" pitchFamily="34" charset="0"/>
              </a:rPr>
              <a:t>PROKARYOTA </a:t>
            </a:r>
            <a:r>
              <a:rPr lang="en-GB" dirty="0" smtClean="0">
                <a:latin typeface="Calibri" pitchFamily="34" charset="0"/>
              </a:rPr>
              <a:t>( bacteria – </a:t>
            </a:r>
            <a:r>
              <a:rPr lang="en-GB" dirty="0" err="1" smtClean="0">
                <a:latin typeface="Calibri" pitchFamily="34" charset="0"/>
              </a:rPr>
              <a:t>unicelluar</a:t>
            </a:r>
            <a:r>
              <a:rPr lang="en-GB" dirty="0" smtClean="0">
                <a:latin typeface="Calibri" pitchFamily="34" charset="0"/>
              </a:rPr>
              <a:t> prokaryotic ,auto- or heterotrophic forms)</a:t>
            </a:r>
            <a:endParaRPr lang="en-GB" dirty="0"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86000" y="6019800"/>
            <a:ext cx="4648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  <a:latin typeface="Calibri" pitchFamily="34" charset="0"/>
              </a:rPr>
              <a:t>PROTOCTISTA</a:t>
            </a:r>
            <a:r>
              <a:rPr lang="en-GB" dirty="0" smtClean="0">
                <a:latin typeface="Calibri" pitchFamily="34" charset="0"/>
              </a:rPr>
              <a:t> – unicellular eukaryotic  </a:t>
            </a:r>
            <a:r>
              <a:rPr lang="en-GB" dirty="0" err="1" smtClean="0">
                <a:latin typeface="Calibri" pitchFamily="34" charset="0"/>
              </a:rPr>
              <a:t>heterotrophs</a:t>
            </a:r>
            <a:r>
              <a:rPr lang="en-GB" dirty="0" smtClean="0">
                <a:latin typeface="Calibri" pitchFamily="34" charset="0"/>
              </a:rPr>
              <a:t>  with a few exceptions</a:t>
            </a:r>
            <a:endParaRPr lang="en-GB" dirty="0">
              <a:latin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286625" y="2928938"/>
            <a:ext cx="15001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  <a:latin typeface="Calibri" pitchFamily="34" charset="0"/>
              </a:rPr>
              <a:t>PLANTAE </a:t>
            </a:r>
            <a:r>
              <a:rPr lang="en-GB" dirty="0" smtClean="0">
                <a:latin typeface="Calibri" pitchFamily="34" charset="0"/>
              </a:rPr>
              <a:t>(eukaryotic, </a:t>
            </a:r>
            <a:r>
              <a:rPr lang="en-GB" dirty="0" err="1" smtClean="0">
                <a:latin typeface="Calibri" pitchFamily="34" charset="0"/>
              </a:rPr>
              <a:t>multicellular</a:t>
            </a:r>
            <a:r>
              <a:rPr lang="en-GB" dirty="0" smtClean="0">
                <a:latin typeface="Calibri" pitchFamily="34" charset="0"/>
              </a:rPr>
              <a:t> </a:t>
            </a:r>
            <a:r>
              <a:rPr lang="en-GB" dirty="0" err="1" smtClean="0">
                <a:latin typeface="Calibri" pitchFamily="34" charset="0"/>
              </a:rPr>
              <a:t>autotrophs</a:t>
            </a:r>
            <a:r>
              <a:rPr lang="en-GB" dirty="0" smtClean="0">
                <a:latin typeface="Calibri" pitchFamily="34" charset="0"/>
              </a:rPr>
              <a:t>)</a:t>
            </a:r>
            <a:endParaRPr lang="en-GB" dirty="0"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77000" y="609600"/>
            <a:ext cx="2667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  <a:latin typeface="Calibri" pitchFamily="34" charset="0"/>
              </a:rPr>
              <a:t>ANIMALIA</a:t>
            </a:r>
            <a:r>
              <a:rPr lang="en-GB" dirty="0" smtClean="0">
                <a:latin typeface="Calibri" pitchFamily="34" charset="0"/>
              </a:rPr>
              <a:t> ( </a:t>
            </a:r>
            <a:r>
              <a:rPr lang="en-GB" dirty="0" err="1" smtClean="0">
                <a:latin typeface="Calibri" pitchFamily="34" charset="0"/>
              </a:rPr>
              <a:t>multicellular</a:t>
            </a:r>
            <a:r>
              <a:rPr lang="en-GB" dirty="0" smtClean="0">
                <a:latin typeface="Calibri" pitchFamily="34" charset="0"/>
              </a:rPr>
              <a:t> </a:t>
            </a:r>
            <a:r>
              <a:rPr lang="en-GB" dirty="0" err="1" smtClean="0">
                <a:latin typeface="Calibri" pitchFamily="34" charset="0"/>
              </a:rPr>
              <a:t>heterotrophs</a:t>
            </a:r>
            <a:r>
              <a:rPr lang="en-GB" dirty="0" smtClean="0">
                <a:latin typeface="Calibri" pitchFamily="34" charset="0"/>
              </a:rPr>
              <a:t>)</a:t>
            </a:r>
            <a:endParaRPr lang="en-GB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5.5.4 Distinguish between the major invertebrate phyla using external features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9225"/>
            <a:ext cx="9172576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 of invertebrate phyla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0" y="1397000"/>
          <a:ext cx="9144000" cy="5461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780143">
                <a:tc>
                  <a:txBody>
                    <a:bodyPr/>
                    <a:lstStyle/>
                    <a:p>
                      <a:r>
                        <a:rPr lang="en-US" dirty="0" smtClean="0"/>
                        <a:t>Phylum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Symmetry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Digestive tract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Segmentation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Other features</a:t>
                      </a:r>
                      <a:endParaRPr lang="en-US" dirty="0"/>
                    </a:p>
                  </a:txBody>
                  <a:tcPr/>
                </a:tc>
              </a:tr>
              <a:tr h="78014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Porifera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Example: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8014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Cnidaria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Example: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8014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Platyhelminthes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Example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8014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Annelida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Example: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8014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Mollusca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Example: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80143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Arthropoda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Example: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28600" y="1371600"/>
            <a:ext cx="2128526" cy="1364942"/>
            <a:chOff x="251741" y="523184"/>
            <a:chExt cx="2128526" cy="1364942"/>
          </a:xfrm>
        </p:grpSpPr>
        <p:sp>
          <p:nvSpPr>
            <p:cNvPr id="80" name="Rounded Rectangle 79"/>
            <p:cNvSpPr/>
            <p:nvPr/>
          </p:nvSpPr>
          <p:spPr>
            <a:xfrm>
              <a:off x="251741" y="523184"/>
              <a:ext cx="2128526" cy="1364942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chemeClr val="accent5">
                    <a:lumMod val="75000"/>
                  </a:schemeClr>
                </a:gs>
                <a:gs pos="80000">
                  <a:schemeClr val="accent4">
                    <a:shade val="60000"/>
                    <a:hueOff val="0"/>
                    <a:satOff val="0"/>
                    <a:lumOff val="0"/>
                    <a:alphaOff val="0"/>
                    <a:shade val="93000"/>
                    <a:satMod val="130000"/>
                  </a:schemeClr>
                </a:gs>
                <a:gs pos="100000">
                  <a:schemeClr val="accent4">
                    <a:shade val="60000"/>
                    <a:hueOff val="0"/>
                    <a:satOff val="0"/>
                    <a:lumOff val="0"/>
                    <a:alphaOff val="0"/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3">
              <a:schemeClr val="accent4">
                <a:shade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1" name="Rounded Rectangle 4"/>
            <p:cNvSpPr/>
            <p:nvPr/>
          </p:nvSpPr>
          <p:spPr>
            <a:xfrm>
              <a:off x="291719" y="563162"/>
              <a:ext cx="2048570" cy="12849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3600" kern="1200" dirty="0" smtClean="0"/>
                <a:t>ANIMALIA</a:t>
              </a:r>
              <a:endParaRPr lang="en-GB" sz="1050" kern="1200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21336" y="2981799"/>
            <a:ext cx="2606917" cy="780154"/>
            <a:chOff x="7053" y="2767509"/>
            <a:chExt cx="2606917" cy="780154"/>
          </a:xfrm>
        </p:grpSpPr>
        <p:sp>
          <p:nvSpPr>
            <p:cNvPr id="78" name="Rounded Rectangle 77"/>
            <p:cNvSpPr/>
            <p:nvPr/>
          </p:nvSpPr>
          <p:spPr>
            <a:xfrm>
              <a:off x="7053" y="2767509"/>
              <a:ext cx="2606917" cy="78015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shade val="6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shade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9" name="Rounded Rectangle 6"/>
            <p:cNvSpPr/>
            <p:nvPr/>
          </p:nvSpPr>
          <p:spPr>
            <a:xfrm>
              <a:off x="29903" y="2790359"/>
              <a:ext cx="2561217" cy="7344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3600" kern="1200" dirty="0" smtClean="0"/>
                <a:t>Invertebrates</a:t>
              </a:r>
              <a:endParaRPr lang="en-GB" sz="3600" kern="1200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080735" y="1030222"/>
            <a:ext cx="119162" cy="2383241"/>
            <a:chOff x="2866452" y="815932"/>
            <a:chExt cx="119162" cy="2383241"/>
          </a:xfrm>
        </p:grpSpPr>
        <p:sp>
          <p:nvSpPr>
            <p:cNvPr id="76" name="Straight Connector 7"/>
            <p:cNvSpPr/>
            <p:nvPr/>
          </p:nvSpPr>
          <p:spPr>
            <a:xfrm rot="17110899">
              <a:off x="1734412" y="1996632"/>
              <a:ext cx="2383241" cy="21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0920"/>
                  </a:moveTo>
                  <a:lnTo>
                    <a:pt x="2383241" y="10920"/>
                  </a:lnTo>
                </a:path>
              </a:pathLst>
            </a:custGeom>
            <a:noFill/>
          </p:spPr>
          <p:style>
            <a:lnRef idx="2">
              <a:schemeClr val="accent4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7" name="Straight Connector 8"/>
            <p:cNvSpPr/>
            <p:nvPr/>
          </p:nvSpPr>
          <p:spPr>
            <a:xfrm rot="17110899">
              <a:off x="2866452" y="1947972"/>
              <a:ext cx="119162" cy="1191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800" kern="120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452377" y="681732"/>
            <a:ext cx="1560308" cy="780154"/>
            <a:chOff x="3238094" y="467442"/>
            <a:chExt cx="1560308" cy="780154"/>
          </a:xfrm>
        </p:grpSpPr>
        <p:sp>
          <p:nvSpPr>
            <p:cNvPr id="74" name="Rounded Rectangle 73"/>
            <p:cNvSpPr/>
            <p:nvPr/>
          </p:nvSpPr>
          <p:spPr>
            <a:xfrm>
              <a:off x="3238094" y="467442"/>
              <a:ext cx="1560308" cy="78015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shade val="8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5" name="Rounded Rectangle 10"/>
            <p:cNvSpPr/>
            <p:nvPr/>
          </p:nvSpPr>
          <p:spPr>
            <a:xfrm>
              <a:off x="3260944" y="490292"/>
              <a:ext cx="1514608" cy="7344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000" kern="1200" dirty="0" err="1" smtClean="0"/>
                <a:t>Porifera</a:t>
              </a:r>
              <a:endParaRPr lang="en-GB" sz="2000" kern="1200" dirty="0" smtClean="0"/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2000" kern="1200" dirty="0" smtClean="0"/>
                <a:t>(sponges)</a:t>
              </a:r>
              <a:endParaRPr lang="en-GB" sz="2000" kern="12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012686" y="1056206"/>
            <a:ext cx="624123" cy="31206"/>
            <a:chOff x="4798403" y="841916"/>
            <a:chExt cx="624123" cy="31206"/>
          </a:xfrm>
        </p:grpSpPr>
        <p:sp>
          <p:nvSpPr>
            <p:cNvPr id="72" name="Straight Connector 11"/>
            <p:cNvSpPr/>
            <p:nvPr/>
          </p:nvSpPr>
          <p:spPr>
            <a:xfrm>
              <a:off x="4798403" y="846599"/>
              <a:ext cx="624123" cy="21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0920"/>
                  </a:moveTo>
                  <a:lnTo>
                    <a:pt x="624123" y="10920"/>
                  </a:lnTo>
                </a:path>
              </a:pathLst>
            </a:custGeom>
            <a:noFill/>
          </p:spPr>
          <p:style>
            <a:lnRef idx="2">
              <a:schemeClr val="accent4">
                <a:tint val="7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Straight Connector 12"/>
            <p:cNvSpPr/>
            <p:nvPr/>
          </p:nvSpPr>
          <p:spPr>
            <a:xfrm>
              <a:off x="5094862" y="841916"/>
              <a:ext cx="31206" cy="312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00" kern="120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410200" y="0"/>
            <a:ext cx="3733800" cy="1143000"/>
            <a:chOff x="5494621" y="-214290"/>
            <a:chExt cx="3435096" cy="1143000"/>
          </a:xfrm>
        </p:grpSpPr>
        <p:sp>
          <p:nvSpPr>
            <p:cNvPr id="70" name="Rounded Rectangle 69"/>
            <p:cNvSpPr/>
            <p:nvPr/>
          </p:nvSpPr>
          <p:spPr>
            <a:xfrm>
              <a:off x="5494621" y="-214290"/>
              <a:ext cx="3435096" cy="1143000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tint val="99000"/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1" name="Rounded Rectangle 14"/>
            <p:cNvSpPr/>
            <p:nvPr/>
          </p:nvSpPr>
          <p:spPr>
            <a:xfrm>
              <a:off x="5500718" y="-214290"/>
              <a:ext cx="3428999" cy="1143000"/>
            </a:xfrm>
            <a:prstGeom prst="rect">
              <a:avLst/>
            </a:prstGeom>
            <a:solidFill>
              <a:schemeClr val="tx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>
                  <a:solidFill>
                    <a:srgbClr val="FF0000"/>
                  </a:solidFill>
                </a:rPr>
                <a:t>  No symmetry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/>
                <a:t>No mouth or anus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>
                  <a:solidFill>
                    <a:srgbClr val="FFFF00"/>
                  </a:solidFill>
                </a:rPr>
                <a:t>No segmentation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dirty="0" smtClean="0">
                  <a:solidFill>
                    <a:srgbClr val="92D050"/>
                  </a:solidFill>
                </a:rPr>
                <a:t>Water flows in and out of body through pores</a:t>
              </a:r>
              <a:endParaRPr lang="en-GB" sz="1400" b="1" kern="1200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101929" y="1902703"/>
            <a:ext cx="76772" cy="1535457"/>
            <a:chOff x="2887646" y="1688413"/>
            <a:chExt cx="76772" cy="1535457"/>
          </a:xfrm>
        </p:grpSpPr>
        <p:sp>
          <p:nvSpPr>
            <p:cNvPr id="68" name="Straight Connector 15"/>
            <p:cNvSpPr/>
            <p:nvPr/>
          </p:nvSpPr>
          <p:spPr>
            <a:xfrm rot="17639012">
              <a:off x="2158304" y="2445221"/>
              <a:ext cx="1535457" cy="21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0920"/>
                  </a:moveTo>
                  <a:lnTo>
                    <a:pt x="1535457" y="10920"/>
                  </a:lnTo>
                </a:path>
              </a:pathLst>
            </a:custGeom>
            <a:noFill/>
          </p:spPr>
          <p:style>
            <a:lnRef idx="2">
              <a:schemeClr val="accent4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Straight Connector 16"/>
            <p:cNvSpPr/>
            <p:nvPr/>
          </p:nvSpPr>
          <p:spPr>
            <a:xfrm rot="17639012">
              <a:off x="2887646" y="2417755"/>
              <a:ext cx="76772" cy="767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00" kern="120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52377" y="1578910"/>
            <a:ext cx="1560308" cy="780154"/>
            <a:chOff x="3238094" y="1364620"/>
            <a:chExt cx="1560308" cy="780154"/>
          </a:xfrm>
        </p:grpSpPr>
        <p:sp>
          <p:nvSpPr>
            <p:cNvPr id="66" name="Rounded Rectangle 65"/>
            <p:cNvSpPr/>
            <p:nvPr/>
          </p:nvSpPr>
          <p:spPr>
            <a:xfrm>
              <a:off x="3238094" y="1364620"/>
              <a:ext cx="1560308" cy="78015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shade val="8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7" name="Rounded Rectangle 18"/>
            <p:cNvSpPr/>
            <p:nvPr/>
          </p:nvSpPr>
          <p:spPr>
            <a:xfrm>
              <a:off x="3260944" y="1387470"/>
              <a:ext cx="1514608" cy="7344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800" kern="1200" dirty="0" err="1" smtClean="0"/>
                <a:t>Cnidaria</a:t>
              </a:r>
              <a:endParaRPr lang="en-GB" sz="1800" kern="1200" dirty="0" smtClean="0"/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800" kern="1200" dirty="0" smtClean="0"/>
                <a:t>(jellyfish/coral polyps</a:t>
              </a:r>
              <a:r>
                <a:rPr lang="en-GB" sz="2000" kern="1200" dirty="0" smtClean="0"/>
                <a:t>)</a:t>
              </a:r>
              <a:endParaRPr lang="en-GB" sz="2000" kern="1200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12299" y="1938942"/>
            <a:ext cx="594691" cy="29734"/>
            <a:chOff x="4798016" y="1724652"/>
            <a:chExt cx="594691" cy="29734"/>
          </a:xfrm>
        </p:grpSpPr>
        <p:sp>
          <p:nvSpPr>
            <p:cNvPr id="64" name="Straight Connector 19"/>
            <p:cNvSpPr/>
            <p:nvPr/>
          </p:nvSpPr>
          <p:spPr>
            <a:xfrm rot="21424445">
              <a:off x="4798016" y="1728599"/>
              <a:ext cx="594691" cy="21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0920"/>
                  </a:moveTo>
                  <a:lnTo>
                    <a:pt x="594691" y="10920"/>
                  </a:lnTo>
                </a:path>
              </a:pathLst>
            </a:custGeom>
            <a:noFill/>
          </p:spPr>
          <p:style>
            <a:lnRef idx="2">
              <a:schemeClr val="accent4">
                <a:tint val="7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" name="Straight Connector 20"/>
            <p:cNvSpPr/>
            <p:nvPr/>
          </p:nvSpPr>
          <p:spPr>
            <a:xfrm rot="21424445">
              <a:off x="5080494" y="1724652"/>
              <a:ext cx="29734" cy="2973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00" kern="1200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606602" y="1219200"/>
            <a:ext cx="3537398" cy="1162858"/>
            <a:chOff x="5392319" y="1004910"/>
            <a:chExt cx="3537398" cy="1162858"/>
          </a:xfrm>
        </p:grpSpPr>
        <p:sp>
          <p:nvSpPr>
            <p:cNvPr id="62" name="Rounded Rectangle 61"/>
            <p:cNvSpPr/>
            <p:nvPr/>
          </p:nvSpPr>
          <p:spPr>
            <a:xfrm>
              <a:off x="5392319" y="1004910"/>
              <a:ext cx="3537398" cy="1109508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tint val="99000"/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3" name="Rounded Rectangle 22"/>
            <p:cNvSpPr/>
            <p:nvPr/>
          </p:nvSpPr>
          <p:spPr>
            <a:xfrm>
              <a:off x="5424517" y="1081110"/>
              <a:ext cx="3505200" cy="1086658"/>
            </a:xfrm>
            <a:prstGeom prst="rect">
              <a:avLst/>
            </a:prstGeom>
            <a:solidFill>
              <a:srgbClr val="7030A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400" b="1" kern="1200" dirty="0" smtClean="0">
                <a:solidFill>
                  <a:srgbClr val="FF0000"/>
                </a:solidFill>
              </a:endParaRP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>
                  <a:solidFill>
                    <a:srgbClr val="FF0000"/>
                  </a:solidFill>
                </a:rPr>
                <a:t>Radial symmetry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/>
                <a:t>Tentacles/ One opening to gut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>
                  <a:solidFill>
                    <a:srgbClr val="FFFF00"/>
                  </a:solidFill>
                </a:rPr>
                <a:t>No segmentation</a:t>
              </a:r>
            </a:p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dirty="0" smtClean="0">
                  <a:solidFill>
                    <a:srgbClr val="92D050"/>
                  </a:solidFill>
                </a:rPr>
                <a:t>Stinging cells - nematocysts</a:t>
              </a:r>
            </a:p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600" b="1" kern="1200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738671" y="3098938"/>
            <a:ext cx="803289" cy="40164"/>
            <a:chOff x="2524388" y="2884648"/>
            <a:chExt cx="803289" cy="40164"/>
          </a:xfrm>
        </p:grpSpPr>
        <p:sp>
          <p:nvSpPr>
            <p:cNvPr id="60" name="Straight Connector 23"/>
            <p:cNvSpPr/>
            <p:nvPr/>
          </p:nvSpPr>
          <p:spPr>
            <a:xfrm rot="19258981">
              <a:off x="2524388" y="2893810"/>
              <a:ext cx="803289" cy="21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0920"/>
                  </a:moveTo>
                  <a:lnTo>
                    <a:pt x="803289" y="10920"/>
                  </a:lnTo>
                </a:path>
              </a:pathLst>
            </a:custGeom>
            <a:noFill/>
          </p:spPr>
          <p:style>
            <a:lnRef idx="2">
              <a:schemeClr val="accent4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Straight Connector 24"/>
            <p:cNvSpPr/>
            <p:nvPr/>
          </p:nvSpPr>
          <p:spPr>
            <a:xfrm rot="19258981">
              <a:off x="2905950" y="2884648"/>
              <a:ext cx="40164" cy="4016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00" kern="120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452377" y="2476088"/>
            <a:ext cx="1560308" cy="780154"/>
            <a:chOff x="3238094" y="2261798"/>
            <a:chExt cx="1560308" cy="780154"/>
          </a:xfrm>
        </p:grpSpPr>
        <p:sp>
          <p:nvSpPr>
            <p:cNvPr id="58" name="Rounded Rectangle 57"/>
            <p:cNvSpPr/>
            <p:nvPr/>
          </p:nvSpPr>
          <p:spPr>
            <a:xfrm>
              <a:off x="3238094" y="2261798"/>
              <a:ext cx="1560308" cy="78015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shade val="8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Rounded Rectangle 26"/>
            <p:cNvSpPr/>
            <p:nvPr/>
          </p:nvSpPr>
          <p:spPr>
            <a:xfrm>
              <a:off x="3260944" y="2284648"/>
              <a:ext cx="1514608" cy="7344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800" kern="1200" dirty="0" err="1" smtClean="0"/>
                <a:t>Platyhelminths</a:t>
              </a:r>
              <a:endParaRPr lang="en-GB" sz="1800" kern="1200" dirty="0" smtClean="0"/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800" kern="1200" dirty="0" smtClean="0"/>
                <a:t>(flatworms)</a:t>
              </a:r>
              <a:endParaRPr lang="en-GB" sz="1800" kern="12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012686" y="2850562"/>
            <a:ext cx="624123" cy="31206"/>
            <a:chOff x="4798403" y="2636272"/>
            <a:chExt cx="624123" cy="31206"/>
          </a:xfrm>
        </p:grpSpPr>
        <p:sp>
          <p:nvSpPr>
            <p:cNvPr id="56" name="Straight Connector 27"/>
            <p:cNvSpPr/>
            <p:nvPr/>
          </p:nvSpPr>
          <p:spPr>
            <a:xfrm>
              <a:off x="4798403" y="2640954"/>
              <a:ext cx="624123" cy="21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0920"/>
                  </a:moveTo>
                  <a:lnTo>
                    <a:pt x="624123" y="10920"/>
                  </a:lnTo>
                </a:path>
              </a:pathLst>
            </a:custGeom>
            <a:noFill/>
          </p:spPr>
          <p:style>
            <a:lnRef idx="2">
              <a:schemeClr val="accent4">
                <a:tint val="7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Straight Connector 28"/>
            <p:cNvSpPr/>
            <p:nvPr/>
          </p:nvSpPr>
          <p:spPr>
            <a:xfrm>
              <a:off x="5094862" y="2636272"/>
              <a:ext cx="31206" cy="312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00" kern="120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636810" y="2362200"/>
            <a:ext cx="3507190" cy="990600"/>
            <a:chOff x="5422527" y="2147910"/>
            <a:chExt cx="3507190" cy="990600"/>
          </a:xfrm>
        </p:grpSpPr>
        <p:sp>
          <p:nvSpPr>
            <p:cNvPr id="54" name="Rounded Rectangle 53"/>
            <p:cNvSpPr/>
            <p:nvPr/>
          </p:nvSpPr>
          <p:spPr>
            <a:xfrm>
              <a:off x="5422527" y="2261798"/>
              <a:ext cx="3507190" cy="78015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tint val="99000"/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Rounded Rectangle 30"/>
            <p:cNvSpPr/>
            <p:nvPr/>
          </p:nvSpPr>
          <p:spPr>
            <a:xfrm>
              <a:off x="5424517" y="2147910"/>
              <a:ext cx="3505200" cy="990600"/>
            </a:xfrm>
            <a:prstGeom prst="rect">
              <a:avLst/>
            </a:prstGeom>
            <a:solidFill>
              <a:schemeClr val="tx1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>
                  <a:solidFill>
                    <a:srgbClr val="FF0000"/>
                  </a:solidFill>
                </a:rPr>
                <a:t>Bilateral symmetry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/>
                <a:t>One opening to gut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dirty="0" smtClean="0">
                  <a:solidFill>
                    <a:srgbClr val="FFFF00"/>
                  </a:solidFill>
                </a:rPr>
                <a:t>No segmentation</a:t>
              </a:r>
              <a:endParaRPr lang="en-GB" sz="1400" b="1" kern="1200" dirty="0" smtClean="0">
                <a:solidFill>
                  <a:srgbClr val="FFFF00"/>
                </a:solidFill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b="1" kern="1200" dirty="0" smtClean="0">
                  <a:solidFill>
                    <a:srgbClr val="92D050"/>
                  </a:solidFill>
                </a:rPr>
                <a:t>Gas exchange over large surface area</a:t>
              </a:r>
              <a:endParaRPr lang="en-GB" sz="1600" b="1" kern="1200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771949" y="3549191"/>
            <a:ext cx="736733" cy="36836"/>
            <a:chOff x="2557666" y="3334901"/>
            <a:chExt cx="736733" cy="36836"/>
          </a:xfrm>
        </p:grpSpPr>
        <p:sp>
          <p:nvSpPr>
            <p:cNvPr id="52" name="Straight Connector 31"/>
            <p:cNvSpPr/>
            <p:nvPr/>
          </p:nvSpPr>
          <p:spPr>
            <a:xfrm rot="1925818">
              <a:off x="2557666" y="3342399"/>
              <a:ext cx="736733" cy="21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0920"/>
                  </a:moveTo>
                  <a:lnTo>
                    <a:pt x="736733" y="10920"/>
                  </a:lnTo>
                </a:path>
              </a:pathLst>
            </a:custGeom>
            <a:noFill/>
          </p:spPr>
          <p:style>
            <a:lnRef idx="2">
              <a:schemeClr val="accent4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Straight Connector 32"/>
            <p:cNvSpPr/>
            <p:nvPr/>
          </p:nvSpPr>
          <p:spPr>
            <a:xfrm rot="1925818">
              <a:off x="2907614" y="3334901"/>
              <a:ext cx="36836" cy="3683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00" kern="120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452377" y="3373265"/>
            <a:ext cx="1560308" cy="780154"/>
            <a:chOff x="3238094" y="3158975"/>
            <a:chExt cx="1560308" cy="780154"/>
          </a:xfrm>
        </p:grpSpPr>
        <p:sp>
          <p:nvSpPr>
            <p:cNvPr id="50" name="Rounded Rectangle 49"/>
            <p:cNvSpPr/>
            <p:nvPr/>
          </p:nvSpPr>
          <p:spPr>
            <a:xfrm>
              <a:off x="3238094" y="3158975"/>
              <a:ext cx="1560308" cy="78015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shade val="8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1" name="Rounded Rectangle 34"/>
            <p:cNvSpPr/>
            <p:nvPr/>
          </p:nvSpPr>
          <p:spPr>
            <a:xfrm>
              <a:off x="3260944" y="3181825"/>
              <a:ext cx="1514608" cy="7344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err="1" smtClean="0"/>
                <a:t>Annelida</a:t>
              </a:r>
              <a:endParaRPr lang="en-GB" sz="1600" kern="1200" dirty="0" smtClean="0"/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/>
                <a:t>(segmented worms)</a:t>
              </a:r>
              <a:endParaRPr lang="en-GB" sz="1200" kern="1200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011296" y="3777215"/>
            <a:ext cx="559765" cy="27988"/>
            <a:chOff x="4797013" y="3562925"/>
            <a:chExt cx="559765" cy="27988"/>
          </a:xfrm>
        </p:grpSpPr>
        <p:sp>
          <p:nvSpPr>
            <p:cNvPr id="48" name="Straight Connector 35"/>
            <p:cNvSpPr/>
            <p:nvPr/>
          </p:nvSpPr>
          <p:spPr>
            <a:xfrm rot="342855">
              <a:off x="4797013" y="3565999"/>
              <a:ext cx="559765" cy="21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0920"/>
                  </a:moveTo>
                  <a:lnTo>
                    <a:pt x="559765" y="10920"/>
                  </a:lnTo>
                </a:path>
              </a:pathLst>
            </a:custGeom>
            <a:noFill/>
          </p:spPr>
          <p:style>
            <a:lnRef idx="2">
              <a:schemeClr val="accent4">
                <a:tint val="7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9" name="Straight Connector 36"/>
            <p:cNvSpPr/>
            <p:nvPr/>
          </p:nvSpPr>
          <p:spPr>
            <a:xfrm rot="342855">
              <a:off x="5062901" y="3562925"/>
              <a:ext cx="27988" cy="279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00" kern="120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569670" y="3429000"/>
            <a:ext cx="3574330" cy="1066800"/>
            <a:chOff x="5355387" y="3214710"/>
            <a:chExt cx="2648874" cy="780154"/>
          </a:xfrm>
        </p:grpSpPr>
        <p:sp>
          <p:nvSpPr>
            <p:cNvPr id="46" name="Rounded Rectangle 45"/>
            <p:cNvSpPr/>
            <p:nvPr/>
          </p:nvSpPr>
          <p:spPr>
            <a:xfrm>
              <a:off x="5355387" y="3214710"/>
              <a:ext cx="2648874" cy="780154"/>
            </a:xfrm>
            <a:prstGeom prst="roundRect">
              <a:avLst>
                <a:gd name="adj" fmla="val 10000"/>
              </a:avLst>
            </a:prstGeom>
            <a:solidFill>
              <a:srgbClr val="7030A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tint val="99000"/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Rounded Rectangle 38"/>
            <p:cNvSpPr/>
            <p:nvPr/>
          </p:nvSpPr>
          <p:spPr>
            <a:xfrm>
              <a:off x="5378237" y="3237560"/>
              <a:ext cx="2603174" cy="7344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400" b="1" kern="1200" dirty="0" smtClean="0">
                <a:solidFill>
                  <a:srgbClr val="FF0000"/>
                </a:solidFill>
              </a:endParaRP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>
                  <a:solidFill>
                    <a:srgbClr val="FF0000"/>
                  </a:solidFill>
                </a:rPr>
                <a:t>Bilateral symmetry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dirty="0" err="1" smtClean="0"/>
                <a:t>D.T:With</a:t>
              </a:r>
              <a:r>
                <a:rPr lang="en-GB" sz="1400" b="1" dirty="0" smtClean="0"/>
                <a:t> Mouth and anus</a:t>
              </a:r>
              <a:endParaRPr lang="en-GB" sz="1400" b="1" kern="1200" dirty="0" smtClean="0"/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>
                  <a:solidFill>
                    <a:srgbClr val="FFFF00"/>
                  </a:solidFill>
                </a:rPr>
                <a:t>Very segmented</a:t>
              </a:r>
            </a:p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dirty="0" smtClean="0">
                  <a:solidFill>
                    <a:srgbClr val="92D050"/>
                  </a:solidFill>
                </a:rPr>
                <a:t>Bristles on body/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1400" b="1" kern="1200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104520" y="3300285"/>
            <a:ext cx="71591" cy="1431828"/>
            <a:chOff x="2890237" y="3085995"/>
            <a:chExt cx="71591" cy="1431828"/>
          </a:xfrm>
        </p:grpSpPr>
        <p:sp>
          <p:nvSpPr>
            <p:cNvPr id="44" name="Straight Connector 39"/>
            <p:cNvSpPr/>
            <p:nvPr/>
          </p:nvSpPr>
          <p:spPr>
            <a:xfrm rot="3849473">
              <a:off x="2210118" y="3790988"/>
              <a:ext cx="1431828" cy="21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0920"/>
                  </a:moveTo>
                  <a:lnTo>
                    <a:pt x="1431828" y="10920"/>
                  </a:lnTo>
                </a:path>
              </a:pathLst>
            </a:custGeom>
            <a:noFill/>
          </p:spPr>
          <p:style>
            <a:lnRef idx="2">
              <a:schemeClr val="accent4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Straight Connector 40"/>
            <p:cNvSpPr/>
            <p:nvPr/>
          </p:nvSpPr>
          <p:spPr>
            <a:xfrm rot="3849473">
              <a:off x="2890237" y="3766113"/>
              <a:ext cx="71591" cy="715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00" kern="120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452377" y="4270443"/>
            <a:ext cx="1560308" cy="780154"/>
            <a:chOff x="3238094" y="4056153"/>
            <a:chExt cx="1560308" cy="780154"/>
          </a:xfrm>
        </p:grpSpPr>
        <p:sp>
          <p:nvSpPr>
            <p:cNvPr id="42" name="Rounded Rectangle 41"/>
            <p:cNvSpPr/>
            <p:nvPr/>
          </p:nvSpPr>
          <p:spPr>
            <a:xfrm>
              <a:off x="3238094" y="4056153"/>
              <a:ext cx="1560308" cy="78015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shade val="8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Rounded Rectangle 42"/>
            <p:cNvSpPr/>
            <p:nvPr/>
          </p:nvSpPr>
          <p:spPr>
            <a:xfrm>
              <a:off x="3260944" y="4079003"/>
              <a:ext cx="1514608" cy="7344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err="1" smtClean="0"/>
                <a:t>Mollusca</a:t>
              </a:r>
              <a:endParaRPr lang="en-GB" sz="1600" kern="1200" dirty="0" smtClean="0"/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/>
                <a:t>(snails/clams/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/>
                <a:t>octopuses)</a:t>
              </a:r>
              <a:endParaRPr lang="en-GB" sz="1600" kern="120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012686" y="4644917"/>
            <a:ext cx="624123" cy="31206"/>
            <a:chOff x="4798403" y="4430627"/>
            <a:chExt cx="624123" cy="31206"/>
          </a:xfrm>
        </p:grpSpPr>
        <p:sp>
          <p:nvSpPr>
            <p:cNvPr id="40" name="Straight Connector 43"/>
            <p:cNvSpPr/>
            <p:nvPr/>
          </p:nvSpPr>
          <p:spPr>
            <a:xfrm>
              <a:off x="4798403" y="4435309"/>
              <a:ext cx="624123" cy="21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0920"/>
                  </a:moveTo>
                  <a:lnTo>
                    <a:pt x="624123" y="10920"/>
                  </a:lnTo>
                </a:path>
              </a:pathLst>
            </a:custGeom>
            <a:noFill/>
          </p:spPr>
          <p:style>
            <a:lnRef idx="2">
              <a:schemeClr val="accent4">
                <a:tint val="7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Straight Connector 44"/>
            <p:cNvSpPr/>
            <p:nvPr/>
          </p:nvSpPr>
          <p:spPr>
            <a:xfrm>
              <a:off x="5094862" y="4430627"/>
              <a:ext cx="31206" cy="312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00" kern="120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562600" y="4572000"/>
            <a:ext cx="3581400" cy="990600"/>
            <a:chOff x="5348317" y="4357710"/>
            <a:chExt cx="3581400" cy="990600"/>
          </a:xfrm>
        </p:grpSpPr>
        <p:sp>
          <p:nvSpPr>
            <p:cNvPr id="38" name="Rounded Rectangle 37"/>
            <p:cNvSpPr/>
            <p:nvPr/>
          </p:nvSpPr>
          <p:spPr>
            <a:xfrm>
              <a:off x="5348317" y="4357710"/>
              <a:ext cx="3581400" cy="990600"/>
            </a:xfrm>
            <a:prstGeom prst="roundRect">
              <a:avLst>
                <a:gd name="adj" fmla="val 10000"/>
              </a:avLst>
            </a:prstGeom>
            <a:solidFill>
              <a:schemeClr val="tx1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tint val="99000"/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Rounded Rectangle 46"/>
            <p:cNvSpPr/>
            <p:nvPr/>
          </p:nvSpPr>
          <p:spPr>
            <a:xfrm>
              <a:off x="5424517" y="4433910"/>
              <a:ext cx="3240154" cy="8382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b="1" kern="1200" dirty="0" smtClean="0">
                  <a:solidFill>
                    <a:srgbClr val="FF0000"/>
                  </a:solidFill>
                </a:rPr>
                <a:t>Usually bilateral/ </a:t>
              </a:r>
              <a:r>
                <a:rPr lang="en-GB" sz="1600" b="1" kern="1200" dirty="0" smtClean="0">
                  <a:solidFill>
                    <a:srgbClr val="FFFF00"/>
                  </a:solidFill>
                </a:rPr>
                <a:t>no segmentation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b="1" kern="1200" dirty="0" smtClean="0"/>
                <a:t>DT: with Mouth and anus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b="1" kern="1200" dirty="0" smtClean="0">
                  <a:solidFill>
                    <a:srgbClr val="92D050"/>
                  </a:solidFill>
                </a:rPr>
                <a:t>Most of them have a calcium shell covering soft body</a:t>
              </a:r>
              <a:endParaRPr lang="en-GB" sz="1600" b="1" kern="1200" dirty="0">
                <a:solidFill>
                  <a:srgbClr val="92D050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080735" y="3330289"/>
            <a:ext cx="119162" cy="2383241"/>
            <a:chOff x="2866452" y="3115999"/>
            <a:chExt cx="119162" cy="2383241"/>
          </a:xfrm>
        </p:grpSpPr>
        <p:sp>
          <p:nvSpPr>
            <p:cNvPr id="36" name="Straight Connector 47"/>
            <p:cNvSpPr/>
            <p:nvPr/>
          </p:nvSpPr>
          <p:spPr>
            <a:xfrm rot="4489101">
              <a:off x="1734412" y="4296699"/>
              <a:ext cx="2383241" cy="21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0920"/>
                  </a:moveTo>
                  <a:lnTo>
                    <a:pt x="2383241" y="10920"/>
                  </a:lnTo>
                </a:path>
              </a:pathLst>
            </a:custGeom>
            <a:noFill/>
          </p:spPr>
          <p:style>
            <a:lnRef idx="2">
              <a:schemeClr val="accent4">
                <a:tint val="9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Straight Connector 48"/>
            <p:cNvSpPr/>
            <p:nvPr/>
          </p:nvSpPr>
          <p:spPr>
            <a:xfrm rot="4489101">
              <a:off x="2866452" y="4248039"/>
              <a:ext cx="119162" cy="1191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800" kern="120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452377" y="5281866"/>
            <a:ext cx="1560308" cy="780154"/>
            <a:chOff x="3238094" y="5067576"/>
            <a:chExt cx="1560308" cy="780154"/>
          </a:xfrm>
        </p:grpSpPr>
        <p:sp>
          <p:nvSpPr>
            <p:cNvPr id="34" name="Rounded Rectangle 33"/>
            <p:cNvSpPr/>
            <p:nvPr/>
          </p:nvSpPr>
          <p:spPr>
            <a:xfrm>
              <a:off x="3238094" y="5067576"/>
              <a:ext cx="1560308" cy="78015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shade val="8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Rounded Rectangle 50"/>
            <p:cNvSpPr/>
            <p:nvPr/>
          </p:nvSpPr>
          <p:spPr>
            <a:xfrm>
              <a:off x="3260944" y="5090426"/>
              <a:ext cx="1514608" cy="7344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kern="1200" dirty="0" err="1" smtClean="0"/>
                <a:t>Arthropoda</a:t>
              </a:r>
              <a:endParaRPr lang="en-GB" sz="1400" kern="1200" dirty="0" smtClean="0"/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kern="1200" dirty="0" smtClean="0"/>
                <a:t>(insects/spiders/crustaceans, millipedes)</a:t>
              </a:r>
              <a:endParaRPr lang="en-GB" sz="800" kern="1200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012686" y="5656341"/>
            <a:ext cx="624123" cy="31206"/>
            <a:chOff x="4798403" y="5442051"/>
            <a:chExt cx="624123" cy="31206"/>
          </a:xfrm>
        </p:grpSpPr>
        <p:sp>
          <p:nvSpPr>
            <p:cNvPr id="32" name="Straight Connector 51"/>
            <p:cNvSpPr/>
            <p:nvPr/>
          </p:nvSpPr>
          <p:spPr>
            <a:xfrm>
              <a:off x="4798403" y="5446733"/>
              <a:ext cx="624123" cy="2184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10920"/>
                  </a:moveTo>
                  <a:lnTo>
                    <a:pt x="624123" y="10920"/>
                  </a:lnTo>
                </a:path>
              </a:pathLst>
            </a:custGeom>
            <a:noFill/>
          </p:spPr>
          <p:style>
            <a:lnRef idx="2">
              <a:schemeClr val="accent4">
                <a:tint val="7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4">
                <a:tint val="7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Straight Connector 52"/>
            <p:cNvSpPr/>
            <p:nvPr/>
          </p:nvSpPr>
          <p:spPr>
            <a:xfrm>
              <a:off x="5094862" y="5442051"/>
              <a:ext cx="31206" cy="312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700" tIns="0" rIns="12700" bIns="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sz="500" kern="120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638800" y="5638800"/>
            <a:ext cx="3505200" cy="1219200"/>
            <a:chOff x="5424517" y="5348310"/>
            <a:chExt cx="3505200" cy="1295400"/>
          </a:xfrm>
        </p:grpSpPr>
        <p:sp>
          <p:nvSpPr>
            <p:cNvPr id="30" name="Rounded Rectangle 29"/>
            <p:cNvSpPr/>
            <p:nvPr/>
          </p:nvSpPr>
          <p:spPr>
            <a:xfrm>
              <a:off x="5424517" y="5348310"/>
              <a:ext cx="3505200" cy="1295400"/>
            </a:xfrm>
            <a:prstGeom prst="roundRect">
              <a:avLst>
                <a:gd name="adj" fmla="val 10000"/>
              </a:avLst>
            </a:prstGeom>
            <a:solidFill>
              <a:srgbClr val="7030A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tint val="99000"/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tint val="99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Rounded Rectangle 54"/>
            <p:cNvSpPr/>
            <p:nvPr/>
          </p:nvSpPr>
          <p:spPr>
            <a:xfrm>
              <a:off x="5424517" y="5500710"/>
              <a:ext cx="3505200" cy="9495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b="1" kern="1200" dirty="0" smtClean="0">
                  <a:solidFill>
                    <a:srgbClr val="FF0000"/>
                  </a:solidFill>
                </a:rPr>
                <a:t>Bilateral symmetry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b="1" kern="1200" dirty="0" smtClean="0"/>
                <a:t>D.T : with Mouth and anus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b="1" dirty="0" smtClean="0">
                  <a:solidFill>
                    <a:srgbClr val="FFFF00"/>
                  </a:solidFill>
                </a:rPr>
                <a:t>segmented</a:t>
              </a:r>
              <a:endParaRPr lang="en-GB" sz="1600" b="1" kern="1200" dirty="0" smtClean="0">
                <a:solidFill>
                  <a:srgbClr val="FFFF00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b="1" kern="1200" dirty="0" smtClean="0">
                  <a:solidFill>
                    <a:srgbClr val="92D050"/>
                  </a:solidFill>
                </a:rPr>
                <a:t>Jointed legs + exoskeleton of chitin</a:t>
              </a:r>
              <a:endParaRPr lang="en-GB" sz="1600" b="1" kern="1200" dirty="0">
                <a:solidFill>
                  <a:srgbClr val="92D05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58763"/>
            <a:ext cx="6491288" cy="6492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Phylum Porifera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62000" y="1828800"/>
            <a:ext cx="7431088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sponges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457200" y="5181600"/>
            <a:ext cx="8305800" cy="12192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Characteristics: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no body symmetry, no tissues, no organs;  hermaphrodites; filter feeders;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water moves in and out of the body through pores;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sessile                                                 5.5.4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5" descr="seaspon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2514600"/>
            <a:ext cx="1666875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seaspong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25908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seasponge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743200"/>
            <a:ext cx="3143250" cy="207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  <p:bldP spid="6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58763"/>
            <a:ext cx="6491288" cy="6492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Phylum Cnidaria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838200" y="1752600"/>
            <a:ext cx="7643813" cy="4824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corals, jellyfish, and sea anemone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381000" y="5181600"/>
            <a:ext cx="8382000" cy="1096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Characteristics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stinging cells for food and protection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one-way digestive tract; radial symmetry; no segmentation drifters or sessile                                                                                        5.5.4</a:t>
            </a:r>
          </a:p>
        </p:txBody>
      </p:sp>
      <p:pic>
        <p:nvPicPr>
          <p:cNvPr id="19" name="Picture 5" descr="jellyfis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438400"/>
            <a:ext cx="1863725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 descr="anemo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2667000"/>
            <a:ext cx="31242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 descr="coralree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743200"/>
            <a:ext cx="305752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 autoUpdateAnimBg="0"/>
      <p:bldP spid="18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58763"/>
            <a:ext cx="6491288" cy="6492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Phylum Platyhelminthes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85800" y="1828800"/>
            <a:ext cx="7924800" cy="1136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flatworms like planaria, flukes, and tapeworms.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33400" y="51054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Arial" charset="0"/>
              </a:rPr>
              <a:t>Characteristics:</a:t>
            </a:r>
            <a:r>
              <a:rPr lang="en-US" sz="2400" dirty="0">
                <a:latin typeface="Arial" charset="0"/>
              </a:rPr>
              <a:t> distinct head region (</a:t>
            </a:r>
            <a:r>
              <a:rPr lang="en-US" sz="2400" dirty="0" err="1">
                <a:latin typeface="Arial" charset="0"/>
              </a:rPr>
              <a:t>cephalization</a:t>
            </a:r>
            <a:r>
              <a:rPr lang="en-US" sz="2400" dirty="0">
                <a:latin typeface="Arial" charset="0"/>
              </a:rPr>
              <a:t>); bilateral symmetry; most are parasites; </a:t>
            </a:r>
            <a:r>
              <a:rPr lang="en-US" sz="2400" dirty="0" smtClean="0">
                <a:latin typeface="Arial" charset="0"/>
              </a:rPr>
              <a:t>one-way </a:t>
            </a:r>
            <a:r>
              <a:rPr lang="en-US" sz="2400" dirty="0">
                <a:latin typeface="Arial" charset="0"/>
              </a:rPr>
              <a:t>digestive tract; no heart or lungs; </a:t>
            </a:r>
            <a:r>
              <a:rPr lang="en-US" sz="2400" dirty="0">
                <a:solidFill>
                  <a:srgbClr val="FF0000"/>
                </a:solidFill>
                <a:latin typeface="Arial" charset="0"/>
              </a:rPr>
              <a:t>flat shape </a:t>
            </a:r>
            <a:r>
              <a:rPr lang="en-US" sz="2400" dirty="0">
                <a:latin typeface="Arial" charset="0"/>
              </a:rPr>
              <a:t>- </a:t>
            </a:r>
            <a:r>
              <a:rPr lang="en-US" sz="2400" i="1" dirty="0">
                <a:latin typeface="Arial" charset="0"/>
              </a:rPr>
              <a:t>why?</a:t>
            </a:r>
            <a:endParaRPr lang="en-US" sz="2800" dirty="0">
              <a:latin typeface="Arial" charset="0"/>
            </a:endParaRPr>
          </a:p>
        </p:txBody>
      </p:sp>
      <p:pic>
        <p:nvPicPr>
          <p:cNvPr id="7" name="Picture 5" descr="tapewor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819400"/>
            <a:ext cx="2468563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planar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819400"/>
            <a:ext cx="251460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696200" y="624840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5.5.4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  <p:bldP spid="6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58763"/>
            <a:ext cx="6491288" cy="6492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Phylum Annelida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533400" y="1828800"/>
            <a:ext cx="8305800" cy="1057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earthworms, marine worms, and leeches.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57200" y="5105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Arial" charset="0"/>
              </a:rPr>
              <a:t>Characteristics: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</a:rPr>
              <a:t>segmented</a:t>
            </a:r>
            <a:r>
              <a:rPr lang="en-US" sz="2400" dirty="0" smtClean="0">
                <a:latin typeface="Arial" charset="0"/>
              </a:rPr>
              <a:t>; bilaterally symmetrical;  </a:t>
            </a:r>
            <a:r>
              <a:rPr lang="en-US" sz="2400" dirty="0">
                <a:latin typeface="Arial" charset="0"/>
              </a:rPr>
              <a:t>well developed nervous, digestive, and circulatory systems; </a:t>
            </a:r>
            <a:r>
              <a:rPr lang="en-US" sz="2400" dirty="0" smtClean="0">
                <a:latin typeface="Arial" charset="0"/>
              </a:rPr>
              <a:t>two-way </a:t>
            </a:r>
            <a:r>
              <a:rPr lang="en-US" sz="2400" dirty="0">
                <a:latin typeface="Arial" charset="0"/>
              </a:rPr>
              <a:t>digestive system.</a:t>
            </a:r>
          </a:p>
        </p:txBody>
      </p:sp>
      <p:pic>
        <p:nvPicPr>
          <p:cNvPr id="7" name="Picture 5" descr="earthwor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746375"/>
            <a:ext cx="2362200" cy="224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earthwormanatom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743200"/>
            <a:ext cx="28956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696200" y="609600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5.5.4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  <p:bldP spid="6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58763"/>
            <a:ext cx="6491288" cy="6492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Phylum Mollusca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62000" y="1828800"/>
            <a:ext cx="7643813" cy="649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snails, clams, octopus and squids.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09600" y="51816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Arial" charset="0"/>
              </a:rPr>
              <a:t>Characteristics:</a:t>
            </a:r>
            <a:r>
              <a:rPr lang="en-US" sz="2400" dirty="0">
                <a:latin typeface="Arial" charset="0"/>
              </a:rPr>
              <a:t> bilateral symmetry</a:t>
            </a:r>
            <a:r>
              <a:rPr lang="en-US" sz="2400" dirty="0" smtClean="0">
                <a:latin typeface="Arial" charset="0"/>
              </a:rPr>
              <a:t>; two-way digestive tract; </a:t>
            </a:r>
            <a:r>
              <a:rPr lang="en-US" sz="2400" dirty="0" smtClean="0">
                <a:solidFill>
                  <a:srgbClr val="FF0000"/>
                </a:solidFill>
                <a:latin typeface="Arial" charset="0"/>
              </a:rPr>
              <a:t>exoskeleton (shells) of calcium carbonate; </a:t>
            </a:r>
            <a:r>
              <a:rPr lang="en-US" sz="2400" dirty="0">
                <a:solidFill>
                  <a:srgbClr val="FF0000"/>
                </a:solidFill>
                <a:latin typeface="Arial" charset="0"/>
              </a:rPr>
              <a:t>soft bodies</a:t>
            </a:r>
            <a:r>
              <a:rPr lang="en-US" sz="2400" dirty="0">
                <a:latin typeface="Arial" charset="0"/>
              </a:rPr>
              <a:t>; most are aquatic </a:t>
            </a:r>
          </a:p>
        </p:txBody>
      </p:sp>
      <p:pic>
        <p:nvPicPr>
          <p:cNvPr id="7" name="Picture 5" descr="Muss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743200"/>
            <a:ext cx="3086100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squi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2743200"/>
            <a:ext cx="2667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snai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2667000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7696200" y="6248400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5.5.4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  <p:bldP spid="6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58763"/>
            <a:ext cx="6661150" cy="64928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Phylum Arthropoda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838200"/>
            <a:ext cx="3962399" cy="57388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insects, arachnids (spiders), and crustaceans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Characteristics of all arthropods: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exoskeleton made of chitin;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jointed appendages;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segmented body; bilateral symmetry, open circulatory system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Molting –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process of shedding and exoskeleton and growing a new one to grow larger.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6" descr="butterfl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990600"/>
            <a:ext cx="2971800" cy="2819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rayfis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32231" y="990600"/>
            <a:ext cx="2511769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blackwido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6684" y="3810000"/>
            <a:ext cx="274891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www.scenicoregon.com/webanic/pages/perucen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3809999"/>
            <a:ext cx="2667000" cy="304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2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ahoma Bold" charset="0"/>
                <a:cs typeface="Tahoma Bold" charset="0"/>
                <a:sym typeface="Tahoma Bold" charset="0"/>
              </a:rPr>
              <a:t>5.5.1: Binomial system of nomenclature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Designed by </a:t>
            </a:r>
            <a:r>
              <a:rPr lang="en-US" dirty="0" err="1" smtClean="0"/>
              <a:t>Carolus</a:t>
            </a:r>
            <a:r>
              <a:rPr lang="en-US" dirty="0" smtClean="0"/>
              <a:t> </a:t>
            </a:r>
            <a:r>
              <a:rPr lang="en-US" dirty="0" err="1" smtClean="0"/>
              <a:t>Linneaus</a:t>
            </a:r>
            <a:r>
              <a:rPr lang="en-US" dirty="0" smtClean="0"/>
              <a:t> in 18</a:t>
            </a:r>
            <a:r>
              <a:rPr lang="en-US" baseline="30000" dirty="0" smtClean="0"/>
              <a:t>th</a:t>
            </a:r>
            <a:r>
              <a:rPr lang="en-US" dirty="0" smtClean="0"/>
              <a:t> century</a:t>
            </a:r>
          </a:p>
          <a:p>
            <a:r>
              <a:rPr lang="en-US" dirty="0" smtClean="0"/>
              <a:t>Every species has a Latin name, made up of two parts</a:t>
            </a:r>
          </a:p>
          <a:p>
            <a:r>
              <a:rPr lang="en-US" dirty="0" smtClean="0"/>
              <a:t>First part is the name of the </a:t>
            </a:r>
            <a:r>
              <a:rPr lang="en-US" i="1" dirty="0" smtClean="0">
                <a:latin typeface="Helvetica" charset="0"/>
                <a:cs typeface="Helvetica" charset="0"/>
                <a:sym typeface="Helvetica" charset="0"/>
              </a:rPr>
              <a:t>Genus</a:t>
            </a:r>
            <a:endParaRPr lang="en-US" dirty="0" smtClean="0">
              <a:latin typeface="Tahoma Bold" charset="0"/>
              <a:ea typeface="ヒラギノ角ゴ ProN W6" charset="0"/>
              <a:cs typeface="ヒラギノ角ゴ ProN W6" charset="0"/>
              <a:sym typeface="Tahoma Bold" charset="0"/>
            </a:endParaRPr>
          </a:p>
          <a:p>
            <a:r>
              <a:rPr lang="en-US" dirty="0" smtClean="0"/>
              <a:t>Second part specifies the </a:t>
            </a:r>
            <a:r>
              <a:rPr lang="en-US" i="1" dirty="0" smtClean="0">
                <a:latin typeface="Helvetica" charset="0"/>
                <a:cs typeface="Helvetica" charset="0"/>
                <a:sym typeface="Helvetica" charset="0"/>
              </a:rPr>
              <a:t>species</a:t>
            </a:r>
            <a:endParaRPr lang="en-US" dirty="0" smtClean="0">
              <a:latin typeface="Tahoma Bold" charset="0"/>
              <a:ea typeface="ヒラギノ角ゴ ProN W6" charset="0"/>
              <a:cs typeface="ヒラギノ角ゴ ProN W6" charset="0"/>
              <a:sym typeface="Tahoma Bold" charset="0"/>
            </a:endParaRPr>
          </a:p>
          <a:p>
            <a:r>
              <a:rPr lang="en-US" dirty="0" smtClean="0"/>
              <a:t>Name should be printed in italics (underlined if hand written) and first part capitalized</a:t>
            </a:r>
          </a:p>
          <a:p>
            <a:r>
              <a:rPr lang="en-US" u="sng" dirty="0" smtClean="0"/>
              <a:t>Example</a:t>
            </a:r>
          </a:p>
          <a:p>
            <a:r>
              <a:rPr lang="en-US" dirty="0" smtClean="0"/>
              <a:t>Humans are </a:t>
            </a:r>
            <a:r>
              <a:rPr lang="en-US" i="1" dirty="0" smtClean="0">
                <a:latin typeface="Helvetica" charset="0"/>
                <a:cs typeface="Helvetica" charset="0"/>
                <a:sym typeface="Helvetica" charset="0"/>
              </a:rPr>
              <a:t>Homo sapiens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Dichotomous Key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 dichotomous key is a method used to identify organisms according to their physical traits based on a system of answering </a:t>
            </a:r>
            <a:r>
              <a:rPr lang="en-US" dirty="0" smtClean="0">
                <a:solidFill>
                  <a:srgbClr val="FF0000"/>
                </a:solidFill>
              </a:rPr>
              <a:t>yes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FF0000"/>
                </a:solidFill>
              </a:rPr>
              <a:t>no</a:t>
            </a:r>
            <a:r>
              <a:rPr lang="en-US" dirty="0" smtClean="0"/>
              <a:t> questions about an organism.  Through a process of elimination the organism is identified. 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Visible features are used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Questions should be unambiguous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Each question should divide the organisms into two distinct groups</a:t>
            </a:r>
          </a:p>
          <a:p>
            <a:r>
              <a:rPr lang="en-US" sz="1700" dirty="0" smtClean="0">
                <a:solidFill>
                  <a:srgbClr val="7030A0"/>
                </a:solidFill>
              </a:rPr>
              <a:t>Identification game: http://www.scenicoregon.com/webanic/pages/animals.html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72563" cy="670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IB exam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Which phylum does sponges belong to?  </a:t>
            </a:r>
          </a:p>
          <a:p>
            <a:endParaRPr lang="en-US" dirty="0" smtClean="0"/>
          </a:p>
          <a:p>
            <a:endParaRPr lang="en-US" smtClean="0"/>
          </a:p>
          <a:p>
            <a:endParaRPr lang="en-US" dirty="0" smtClean="0"/>
          </a:p>
          <a:p>
            <a:r>
              <a:rPr lang="en-US" dirty="0" smtClean="0"/>
              <a:t>What is the important feature of flat worms?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714375" y="500063"/>
            <a:ext cx="7643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200" dirty="0">
                <a:latin typeface="Calibri" pitchFamily="34" charset="0"/>
              </a:rPr>
              <a:t>BINOMIAL SYSTEM OF NOMENCLATURE: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 rot="5400000">
            <a:off x="464344" y="1393031"/>
            <a:ext cx="85725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5400000">
            <a:off x="1427957" y="1427956"/>
            <a:ext cx="85725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6200000" flipH="1">
            <a:off x="5357813" y="1357312"/>
            <a:ext cx="857250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285750" y="2000250"/>
            <a:ext cx="10715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Two</a:t>
            </a: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1285875" y="2000250"/>
            <a:ext cx="10715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named</a:t>
            </a: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5500688" y="2000250"/>
            <a:ext cx="1928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Naming  system</a:t>
            </a: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2714625" y="3071813"/>
            <a:ext cx="4071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4000" i="1">
                <a:latin typeface="Calibri" pitchFamily="34" charset="0"/>
              </a:rPr>
              <a:t>Homo   sapiens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1428750" y="3429000"/>
            <a:ext cx="1143000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214313" y="3357563"/>
            <a:ext cx="14287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latin typeface="Calibri" pitchFamily="34" charset="0"/>
              </a:rPr>
              <a:t>First name = capital letter; if typed always in italics; if handwritten always underlined</a:t>
            </a:r>
          </a:p>
        </p:txBody>
      </p:sp>
      <p:sp>
        <p:nvSpPr>
          <p:cNvPr id="14" name="Right Arrow 13"/>
          <p:cNvSpPr/>
          <p:nvPr/>
        </p:nvSpPr>
        <p:spPr>
          <a:xfrm rot="5400000">
            <a:off x="2536032" y="4393406"/>
            <a:ext cx="2000250" cy="6429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5" name="Right Arrow 14"/>
          <p:cNvSpPr/>
          <p:nvPr/>
        </p:nvSpPr>
        <p:spPr>
          <a:xfrm rot="5400000">
            <a:off x="3893344" y="4393406"/>
            <a:ext cx="2000250" cy="642938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2786063" y="5857875"/>
            <a:ext cx="2714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latin typeface="+mn-lt"/>
              </a:rPr>
              <a:t>     </a:t>
            </a: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GENUS</a:t>
            </a:r>
            <a:r>
              <a:rPr lang="en-GB" dirty="0">
                <a:latin typeface="+mn-lt"/>
              </a:rPr>
              <a:t>              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 SPECIES</a:t>
            </a:r>
          </a:p>
        </p:txBody>
      </p:sp>
      <p:sp>
        <p:nvSpPr>
          <p:cNvPr id="17" name="TextBox 18"/>
          <p:cNvSpPr txBox="1">
            <a:spLocks noChangeArrowheads="1"/>
          </p:cNvSpPr>
          <p:nvPr/>
        </p:nvSpPr>
        <p:spPr bwMode="auto">
          <a:xfrm>
            <a:off x="6858000" y="2928938"/>
            <a:ext cx="2143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Developed by Carl Linnaeus – a Swedish Bottanist </a:t>
            </a:r>
          </a:p>
          <a:p>
            <a:r>
              <a:rPr lang="en-GB">
                <a:latin typeface="Calibri" pitchFamily="34" charset="0"/>
              </a:rPr>
              <a:t>(1707 – 1778)</a:t>
            </a: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6357938" y="4643438"/>
            <a:ext cx="2500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Exam question:</a:t>
            </a:r>
          </a:p>
          <a:p>
            <a:r>
              <a:rPr lang="en-GB">
                <a:latin typeface="Calibri" pitchFamily="34" charset="0"/>
              </a:rPr>
              <a:t>Outline the binomial system of nomenclature</a:t>
            </a:r>
          </a:p>
          <a:p>
            <a:r>
              <a:rPr lang="en-GB">
                <a:latin typeface="Calibri" pitchFamily="34" charset="0"/>
              </a:rPr>
              <a:t>(4)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143625" y="4500563"/>
            <a:ext cx="2643188" cy="14287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42875" y="357188"/>
            <a:ext cx="78581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b="1" dirty="0"/>
              <a:t>Answer:</a:t>
            </a:r>
          </a:p>
          <a:p>
            <a:endParaRPr lang="en-US" b="1" dirty="0"/>
          </a:p>
          <a:p>
            <a:pPr lvl="3" indent="-1371600" eaLnBrk="0" hangingPunct="0"/>
            <a:r>
              <a:rPr lang="en-US" dirty="0"/>
              <a:t>Called binomial because two names are used;</a:t>
            </a:r>
          </a:p>
          <a:p>
            <a:pPr lvl="4" indent="-1828800" eaLnBrk="0" hangingPunct="0"/>
            <a:r>
              <a:rPr lang="en-US" dirty="0"/>
              <a:t>First name is genus, with first name being a capital;</a:t>
            </a:r>
          </a:p>
          <a:p>
            <a:pPr lvl="4" indent="-1828800" eaLnBrk="0" hangingPunct="0"/>
            <a:r>
              <a:rPr lang="en-US" dirty="0"/>
              <a:t>Second name is species, with no capital;</a:t>
            </a:r>
          </a:p>
          <a:p>
            <a:pPr lvl="4" indent="-1828800" eaLnBrk="0" hangingPunct="0"/>
            <a:r>
              <a:rPr lang="en-US" dirty="0"/>
              <a:t>Italics are used when the name is printed; </a:t>
            </a:r>
          </a:p>
          <a:p>
            <a:pPr lvl="4" indent="-1828800" eaLnBrk="0" hangingPunct="0"/>
            <a:r>
              <a:rPr lang="en-US" dirty="0"/>
              <a:t>The name is underlined if it is handwritten;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4313" y="3714750"/>
            <a:ext cx="8286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400">
                <a:latin typeface="Calibri" pitchFamily="34" charset="0"/>
              </a:rPr>
              <a:t>Discuss the value of classifying organisms			[2]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85750" y="4500563"/>
            <a:ext cx="792956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cs typeface="Arial" pitchFamily="34" charset="0"/>
              </a:rPr>
              <a:t>Species Classification - It is easier to find out which species an organism belongs to when you have other organisms to compare it to; </a:t>
            </a:r>
          </a:p>
          <a:p>
            <a:r>
              <a:rPr lang="en-GB">
                <a:cs typeface="Arial" pitchFamily="34" charset="0"/>
              </a:rPr>
              <a:t>You can make assumptions about characteristics of a species in general;</a:t>
            </a:r>
          </a:p>
          <a:p>
            <a:r>
              <a:rPr lang="en-GB">
                <a:cs typeface="Arial" pitchFamily="34" charset="0"/>
              </a:rPr>
              <a:t>Evolutionary links, you can make assumptions about traits of a common ancestor; You can also predict how they evolved. </a:t>
            </a:r>
          </a:p>
          <a:p>
            <a:endParaRPr lang="en-GB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00125" y="571500"/>
            <a:ext cx="79295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Which of these two reef sharks are most closely related and why?</a:t>
            </a:r>
          </a:p>
        </p:txBody>
      </p:sp>
      <p:pic>
        <p:nvPicPr>
          <p:cNvPr id="5" name="Picture 2" descr="http://www.waterworxbali.com/Images/Photos/Large/carcharhinus-melanopter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285875"/>
            <a:ext cx="2643187" cy="212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static.flickr.com/32/44630806_5f29482e42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25" y="1214438"/>
            <a:ext cx="3095625" cy="232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fishpix.kahaku.go.jp/photos/NR0066/NR0066509A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8" y="3714750"/>
            <a:ext cx="31432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71500" y="3714750"/>
            <a:ext cx="1714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Carcharhinus melanopterus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357563" y="3071813"/>
            <a:ext cx="1714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Carcharhinus</a:t>
            </a:r>
          </a:p>
          <a:p>
            <a:r>
              <a:rPr lang="en-GB">
                <a:latin typeface="Calibri" pitchFamily="34" charset="0"/>
              </a:rPr>
              <a:t>Perezi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429375" y="3786188"/>
            <a:ext cx="1714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Triaenodon</a:t>
            </a:r>
          </a:p>
          <a:p>
            <a:r>
              <a:rPr lang="en-GB">
                <a:latin typeface="Calibri" pitchFamily="34" charset="0"/>
              </a:rPr>
              <a:t>Obesus</a:t>
            </a:r>
          </a:p>
        </p:txBody>
      </p:sp>
      <p:sp>
        <p:nvSpPr>
          <p:cNvPr id="11" name="Oval 10"/>
          <p:cNvSpPr/>
          <p:nvPr/>
        </p:nvSpPr>
        <p:spPr>
          <a:xfrm rot="19434278">
            <a:off x="525463" y="1085850"/>
            <a:ext cx="4217987" cy="52609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14313" y="5929313"/>
            <a:ext cx="1857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Same genus, different species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ahoma Bold" charset="0"/>
                <a:cs typeface="Tahoma Bold" charset="0"/>
                <a:sym typeface="Tahoma Bold" charset="0"/>
              </a:rPr>
              <a:t>5.5.2: Hierarchical system of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20000"/>
          </a:bodyPr>
          <a:lstStyle/>
          <a:p>
            <a:pPr marL="649288" indent="-609600"/>
            <a:r>
              <a:rPr lang="en-US" dirty="0" smtClean="0"/>
              <a:t>The Hierarchical system has seven levels called </a:t>
            </a:r>
            <a:r>
              <a:rPr lang="en-US" dirty="0" err="1" smtClean="0">
                <a:latin typeface="Tahoma Bold" charset="0"/>
                <a:cs typeface="Tahoma Bold" charset="0"/>
                <a:sym typeface="Tahoma Bold" charset="0"/>
              </a:rPr>
              <a:t>taxons</a:t>
            </a:r>
            <a:r>
              <a:rPr lang="en-US" dirty="0" smtClean="0">
                <a:latin typeface="Tahoma Bold" charset="0"/>
                <a:cs typeface="Tahoma Bold" charset="0"/>
                <a:sym typeface="Tahoma Bold" charset="0"/>
              </a:rPr>
              <a:t> (plural: </a:t>
            </a:r>
            <a:r>
              <a:rPr lang="en-US" dirty="0" err="1" smtClean="0">
                <a:latin typeface="Tahoma Bold" charset="0"/>
                <a:cs typeface="Tahoma Bold" charset="0"/>
                <a:sym typeface="Tahoma Bold" charset="0"/>
              </a:rPr>
              <a:t>taxa</a:t>
            </a:r>
            <a:r>
              <a:rPr lang="en-US" dirty="0" smtClean="0">
                <a:latin typeface="Tahoma Bold" charset="0"/>
                <a:cs typeface="Tahoma Bold" charset="0"/>
                <a:sym typeface="Tahoma Bold" charset="0"/>
              </a:rPr>
              <a:t>)</a:t>
            </a:r>
            <a:endParaRPr lang="en-US" dirty="0" smtClean="0">
              <a:latin typeface="Tahoma Bold" charset="0"/>
              <a:ea typeface="ヒラギノ角ゴ ProN W6" charset="0"/>
              <a:cs typeface="ヒラギノ角ゴ ProN W6" charset="0"/>
              <a:sym typeface="Tahoma Bold" charset="0"/>
            </a:endParaRPr>
          </a:p>
          <a:p>
            <a:pPr marL="649288" indent="-609600"/>
            <a:r>
              <a:rPr lang="en-US" dirty="0" smtClean="0"/>
              <a:t>Each </a:t>
            </a:r>
            <a:r>
              <a:rPr lang="en-US" dirty="0" err="1" smtClean="0"/>
              <a:t>taxon</a:t>
            </a:r>
            <a:r>
              <a:rPr lang="en-US" dirty="0" smtClean="0"/>
              <a:t> can contain one or more of the sub-group below it</a:t>
            </a:r>
          </a:p>
          <a:p>
            <a:pPr marL="649288" indent="-609600"/>
            <a:r>
              <a:rPr lang="en-US" dirty="0" smtClean="0"/>
              <a:t>The seven level hierarchies of </a:t>
            </a:r>
            <a:r>
              <a:rPr lang="en-US" dirty="0" err="1" smtClean="0"/>
              <a:t>taxa</a:t>
            </a:r>
            <a:r>
              <a:rPr lang="en-US" dirty="0" smtClean="0"/>
              <a:t> are:</a:t>
            </a:r>
          </a:p>
          <a:p>
            <a:pPr marL="1411288" lvl="2" indent="-457200">
              <a:buSzPct val="99000"/>
              <a:buNone/>
            </a:pPr>
            <a:r>
              <a:rPr lang="en-US" b="1" dirty="0" smtClean="0"/>
              <a:t>1.     </a:t>
            </a:r>
            <a:r>
              <a:rPr lang="en-US" b="1" dirty="0" smtClean="0">
                <a:solidFill>
                  <a:srgbClr val="FF0000"/>
                </a:solidFill>
              </a:rPr>
              <a:t>K</a:t>
            </a:r>
            <a:r>
              <a:rPr lang="en-US" dirty="0" smtClean="0"/>
              <a:t>ingdom</a:t>
            </a:r>
          </a:p>
          <a:p>
            <a:pPr marL="1411288" lvl="2" indent="-457200">
              <a:buSzPct val="99000"/>
              <a:buNone/>
            </a:pPr>
            <a:r>
              <a:rPr lang="en-US" b="1" dirty="0" smtClean="0"/>
              <a:t>2</a:t>
            </a:r>
            <a:r>
              <a:rPr lang="en-US" b="1" dirty="0" smtClean="0">
                <a:solidFill>
                  <a:srgbClr val="FF0000"/>
                </a:solidFill>
              </a:rPr>
              <a:t>.     P</a:t>
            </a:r>
            <a:r>
              <a:rPr lang="en-US" dirty="0" smtClean="0"/>
              <a:t>hylum</a:t>
            </a:r>
          </a:p>
          <a:p>
            <a:pPr marL="1411288" lvl="2" indent="-457200">
              <a:buSzPct val="99000"/>
              <a:buNone/>
            </a:pPr>
            <a:r>
              <a:rPr lang="en-US" b="1" dirty="0" smtClean="0"/>
              <a:t>3.    </a:t>
            </a:r>
            <a:r>
              <a:rPr lang="en-US" b="1" dirty="0" smtClean="0">
                <a:solidFill>
                  <a:srgbClr val="FF0000"/>
                </a:solidFill>
              </a:rPr>
              <a:t>C</a:t>
            </a:r>
            <a:r>
              <a:rPr lang="en-US" dirty="0" smtClean="0"/>
              <a:t>lass</a:t>
            </a:r>
          </a:p>
          <a:p>
            <a:pPr marL="1411288" lvl="2" indent="-457200">
              <a:buSzPct val="99000"/>
              <a:buNone/>
            </a:pPr>
            <a:r>
              <a:rPr lang="en-US" b="1" dirty="0" smtClean="0"/>
              <a:t>4.    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dirty="0" smtClean="0"/>
              <a:t>rder</a:t>
            </a:r>
          </a:p>
          <a:p>
            <a:pPr marL="1411288" lvl="2" indent="-457200">
              <a:buSzPct val="99000"/>
              <a:buNone/>
            </a:pPr>
            <a:r>
              <a:rPr lang="en-US" b="1" dirty="0" smtClean="0"/>
              <a:t>5.    </a:t>
            </a:r>
            <a:r>
              <a:rPr lang="en-US" b="1" dirty="0" smtClean="0">
                <a:solidFill>
                  <a:srgbClr val="FF0000"/>
                </a:solidFill>
              </a:rPr>
              <a:t>F</a:t>
            </a:r>
            <a:r>
              <a:rPr lang="en-US" dirty="0" smtClean="0"/>
              <a:t>amily</a:t>
            </a:r>
          </a:p>
          <a:p>
            <a:pPr marL="1411288" lvl="2" indent="-457200">
              <a:buSzPct val="99000"/>
              <a:buNone/>
            </a:pPr>
            <a:r>
              <a:rPr lang="en-US" b="1" dirty="0" smtClean="0"/>
              <a:t>6.    </a:t>
            </a:r>
            <a:r>
              <a:rPr lang="en-US" b="1" dirty="0" smtClean="0">
                <a:solidFill>
                  <a:srgbClr val="FF0000"/>
                </a:solidFill>
              </a:rPr>
              <a:t>G</a:t>
            </a:r>
            <a:r>
              <a:rPr lang="en-US" dirty="0" smtClean="0"/>
              <a:t>enus</a:t>
            </a:r>
          </a:p>
          <a:p>
            <a:pPr marL="1411288" lvl="2" indent="-457200">
              <a:buSzPct val="99000"/>
              <a:buNone/>
            </a:pPr>
            <a:r>
              <a:rPr lang="en-US" b="1" dirty="0" smtClean="0"/>
              <a:t>7.    </a:t>
            </a:r>
            <a:r>
              <a:rPr lang="en-US" b="1" dirty="0" smtClean="0">
                <a:solidFill>
                  <a:srgbClr val="FF0000"/>
                </a:solidFill>
              </a:rPr>
              <a:t>S</a:t>
            </a:r>
            <a:r>
              <a:rPr lang="en-US" dirty="0" smtClean="0"/>
              <a:t>pecies </a:t>
            </a:r>
          </a:p>
          <a:p>
            <a:r>
              <a:rPr lang="en-US" sz="2600" dirty="0" smtClean="0"/>
              <a:t>To remember the </a:t>
            </a:r>
            <a:r>
              <a:rPr lang="en-US" sz="2600" dirty="0" err="1" smtClean="0"/>
              <a:t>taxa</a:t>
            </a:r>
            <a:r>
              <a:rPr lang="en-US" sz="2600" dirty="0" smtClean="0"/>
              <a:t> in the correct order:</a:t>
            </a:r>
          </a:p>
          <a:p>
            <a:endParaRPr lang="en-US" sz="2600" dirty="0" smtClean="0"/>
          </a:p>
          <a:p>
            <a:r>
              <a:rPr lang="en-US" b="1" dirty="0" smtClean="0">
                <a:solidFill>
                  <a:srgbClr val="FF0000"/>
                </a:solidFill>
              </a:rPr>
              <a:t>K</a:t>
            </a:r>
            <a:r>
              <a:rPr lang="en-US" dirty="0" smtClean="0"/>
              <a:t>ing </a:t>
            </a:r>
            <a:r>
              <a:rPr lang="en-US" b="1" dirty="0" smtClean="0">
                <a:solidFill>
                  <a:srgbClr val="FF0000"/>
                </a:solidFill>
              </a:rPr>
              <a:t>P</a:t>
            </a:r>
            <a:r>
              <a:rPr lang="en-US" dirty="0" smtClean="0"/>
              <a:t>hilip </a:t>
            </a:r>
            <a:r>
              <a:rPr lang="en-US" b="1" dirty="0" smtClean="0">
                <a:solidFill>
                  <a:srgbClr val="FF0000"/>
                </a:solidFill>
              </a:rPr>
              <a:t>C</a:t>
            </a:r>
            <a:r>
              <a:rPr lang="en-US" dirty="0" smtClean="0"/>
              <a:t>ame 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dirty="0" smtClean="0"/>
              <a:t>v</a:t>
            </a:r>
            <a:r>
              <a:rPr lang="en-US" dirty="0" smtClean="0"/>
              <a:t>er </a:t>
            </a:r>
            <a:r>
              <a:rPr lang="en-US" b="1" dirty="0" smtClean="0">
                <a:solidFill>
                  <a:srgbClr val="FF0000"/>
                </a:solidFill>
              </a:rPr>
              <a:t>F</a:t>
            </a:r>
            <a:r>
              <a:rPr lang="en-US" dirty="0" smtClean="0"/>
              <a:t>or </a:t>
            </a:r>
            <a:r>
              <a:rPr lang="en-US" b="1" dirty="0" smtClean="0">
                <a:solidFill>
                  <a:srgbClr val="FF0000"/>
                </a:solidFill>
              </a:rPr>
              <a:t>G</a:t>
            </a:r>
            <a:r>
              <a:rPr lang="en-US" dirty="0" smtClean="0"/>
              <a:t>ood </a:t>
            </a:r>
            <a:r>
              <a:rPr lang="en-US" b="1" dirty="0" err="1" smtClean="0">
                <a:solidFill>
                  <a:srgbClr val="FF0000"/>
                </a:solidFill>
              </a:rPr>
              <a:t>S</a:t>
            </a:r>
            <a:r>
              <a:rPr lang="en-US" dirty="0" err="1" smtClean="0"/>
              <a:t>pagetti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eirarchy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-1"/>
            <a:ext cx="7185660" cy="696806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0" y="-304800"/>
          <a:ext cx="9144000" cy="521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2743200"/>
                <a:gridCol w="3581400"/>
              </a:tblGrid>
              <a:tr h="707571">
                <a:tc>
                  <a:txBody>
                    <a:bodyPr/>
                    <a:lstStyle/>
                    <a:p>
                      <a:r>
                        <a:rPr lang="en-US" sz="5400" dirty="0" smtClean="0"/>
                        <a:t>Kingdom</a:t>
                      </a:r>
                      <a:endParaRPr lang="en-US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dirty="0" err="1" smtClean="0"/>
                        <a:t>Animalia</a:t>
                      </a:r>
                      <a:endParaRPr lang="en-US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dirty="0" err="1" smtClean="0"/>
                        <a:t>Plantae</a:t>
                      </a:r>
                      <a:endParaRPr lang="en-US" sz="5400" dirty="0"/>
                    </a:p>
                  </a:txBody>
                  <a:tcPr/>
                </a:tc>
              </a:tr>
              <a:tr h="707571">
                <a:tc>
                  <a:txBody>
                    <a:bodyPr/>
                    <a:lstStyle/>
                    <a:p>
                      <a:r>
                        <a:rPr lang="en-US" sz="4400" dirty="0" smtClean="0"/>
                        <a:t>Phylum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400" dirty="0" err="1" smtClean="0"/>
                        <a:t>Chordata</a:t>
                      </a:r>
                      <a:endParaRPr lang="en-US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400" dirty="0" err="1" smtClean="0"/>
                        <a:t>Angiospermae</a:t>
                      </a:r>
                      <a:endParaRPr lang="en-US" sz="4400" dirty="0"/>
                    </a:p>
                  </a:txBody>
                  <a:tcPr/>
                </a:tc>
              </a:tr>
              <a:tr h="707571">
                <a:tc>
                  <a:txBody>
                    <a:bodyPr/>
                    <a:lstStyle/>
                    <a:p>
                      <a:r>
                        <a:rPr lang="en-US" sz="3600" dirty="0" smtClean="0"/>
                        <a:t>Class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err="1" smtClean="0"/>
                        <a:t>Mammalia</a:t>
                      </a:r>
                      <a:endParaRPr lang="en-US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dirty="0" err="1" smtClean="0"/>
                        <a:t>Dicotyledoneae</a:t>
                      </a:r>
                      <a:endParaRPr lang="en-US" sz="3600" dirty="0"/>
                    </a:p>
                  </a:txBody>
                  <a:tcPr/>
                </a:tc>
              </a:tr>
              <a:tr h="707571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Order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Primate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Rosales</a:t>
                      </a:r>
                      <a:endParaRPr lang="en-US" sz="2800" dirty="0"/>
                    </a:p>
                  </a:txBody>
                  <a:tcPr/>
                </a:tc>
              </a:tr>
              <a:tr h="707571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Family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Hominidae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Papilionaceae</a:t>
                      </a:r>
                      <a:endParaRPr lang="en-US" sz="2400" dirty="0"/>
                    </a:p>
                  </a:txBody>
                  <a:tcPr/>
                </a:tc>
              </a:tr>
              <a:tr h="707571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Genus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 smtClean="0"/>
                        <a:t>Homo</a:t>
                      </a:r>
                      <a:endParaRPr lang="en-US" sz="2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i="1" dirty="0" err="1" smtClean="0"/>
                        <a:t>Pisum</a:t>
                      </a:r>
                      <a:endParaRPr lang="en-US" sz="2000" i="1" dirty="0"/>
                    </a:p>
                  </a:txBody>
                  <a:tcPr/>
                </a:tc>
              </a:tr>
              <a:tr h="70757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species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sapiens</a:t>
                      </a:r>
                      <a:endParaRPr 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err="1" smtClean="0"/>
                        <a:t>sativum</a:t>
                      </a:r>
                      <a:endParaRPr lang="en-US" i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6" name="AutoShape 2" descr="data:image/jpg;base64,/9j/4AAQSkZJRgABAQAAAQABAAD/2wBDAAkGBwgHBgkIBwgKCgkLDRYPDQwMDRsUFRAWIB0iIiAdHx8kKDQsJCYxJx8fLT0tMTU3Ojo6Iys/RD84QzQ5Ojf/2wBDAQoKCg0MDRoPDxo3JR8lNzc3Nzc3Nzc3Nzc3Nzc3Nzc3Nzc3Nzc3Nzc3Nzc3Nzc3Nzc3Nzc3Nzc3Nzc3Nzc3Nzf/wAARCABeAH0DASIAAhEBAxEB/8QAGwAAAwEBAQEBAAAAAAAAAAAABAUGAwIHAQD/xAA4EAACAQMCAwYFAgUDBQAAAAABAgMABBEFIRIxQQYTIlFhcRQygZGhI8EVsdHh8AckQ0JSY3Lx/8QAGAEBAQEBAQAAAAAAAAAAAAAAAgEAAwX/xAAeEQEBAAMBAQEBAQEAAAAAAAABAAIRIRIxUQNBE//aAAwDAQACEQMRAD8A5i090YYU7sTg+1draFV3jIwN8jnVXDaccuQu3tWk1ugJwo+1eHtvZaatrcFuBo1KNsVO+aWXuiiCTMXGybsvX6VSXUAUng588V1ahbl448jJOMkf560u65A40dJpeWJK5br6+f5ru20rj4omJwRy9avbjT4dl4AcCldzYmFuOHAI6VTJrliULNpkkF00Tkqw5HoRWJ09ZCc8UT+a8j9DVxc2qXUQYDMgYjPv/n4ob+GnwiWPAIO/lS/6IxMRKOk06dBwuoOflcHwsfLfka1tIsOFdfEDyPOrGCzjOYZlDBtiMda+tokEiDKZ6Zre92xxo6509jN3sZyeDh+lfYreXLCRPCcjlVP8B3UhBPEVPzGj7C0ivIiAqhkbDbbio5upB2io7OWNGKEqwOMeYoqxhV5CJoyCQVOP3qzOhgEBcD6elDtpYiAZlHLf3FT3uzjr5KV0DvIQFU8GNsivn8DeMkRgke1VemhQRECMMMjiNMzAgx19qOn9qRIRI4xwgYoaVRgnrXwS8QxnauZm2yaT8sSy7QlsLXWjWbNf9+GXu4jkjqSQawu5cNhetHaA/EZ0B8QKk+2/9DSKM1lVRnOM0ovhnZPrTO7JUb86TTzEycIO5qakfINEMd6sQ/5HUj705uoliiy65HFQWltG2q4YAlIiRnzyBTG9dWQh8YrZFCSXwA8a4yCDmmGnKHsxI25JP03oKUphwoGOtftOvQtpcRxqXljlI4R02G58qwcto3dX1vHxls4HDgistNUW12rDcyoQR54OR+9Lri4u5btUlMab/KpyTRN47Q6hYhAd5MEehU/2qhXLlToFCkuctzApRMzgsr7jzzX261NbeIgq7vzwoyRSq0vnu7jLAgZ5HmPejrlbbvfh5EYk8QkUL9djVFBMxXl96ge0eprbahaWTQSyPLIpwmxG4/tVxdLcLKRHaXMg/wDHsBXRxQGJkKkYkHdjicgAedKNZ1Qwo3w6ZCjJY7AU61E8CHwF8clAzmvPu1eg61rdsSY5IYw/hgzgOvmxHX05fWpjiLqK6Nhu60q7n1i671JhJGrHxL8pqu0WCe1t5ZGWNe9bKuTvgcvzn70P2L0yG20sJJEO9Q8LEdTz/emk9jHwNFJNMkUhyGR8cOenp71v0LLt7T+t3MQLG51ER45jixil+ho1y5mhl7yIDZgc5rDtJ2Ainmjkjurlu7bPDIxfNWfZ6xgsdJhtliVSqgMcDJ96z51xlvLvOUzpNyX16VuNRHDE6sAckniXp9DWHaXtA1nwiZooFc4XjOWPsBTKDs0NK1S+m09C819KZOJm2XO5A+uT/wDKF17sXbXFlFPMrjVRJxyXLeJSv/YBnZRTDHJ68h6cTh2/aYks1m8jZIIJzQ3ZM6pf6FPdLGifF3LFCMZVBhd/XY1b6NaQR6TCvdqpKAMTtnbnQdnZDSryZYsG0uG4gByR/wC/n7VBASquWVG2fZs6b2wNwzTTWkuAskxXvAcbg42xn8U87QaML6+029hcr8FPxlM/OMf1x+adT26tJ3gG46mgLxrlpP0I+8ZVIXPyqxGxPpRyzd7nj/IDTKta0TVNXtDFb/7a0AyQj8JmwflLDdQRnetf9PuzX8OtWS8HjQ5Kqdgd+p9MU67MTXPc3UGoMTKJchcYwuMbfUGmN0whgbutval61jqDjvJZD2j0C0ubyG/jQGSE7MrHwft0H4qksr0TWqO2A2MN7jnUrd2OtXiH/cra2/DgxqAWZupLevKiLXUUgZo0YleFTv57g/yFT0pJ/nj8qlOE77ZrG7gM6Y4sVhb3AxuaJM6AbkUdw0jslvD8DE3CMKN/70BqWtwWkMaBmuJ5jhIkXP39KO1SeN04NvEwH5oK+sdPs7JpUVIuE54s/wCen2qB3d03PII1axg42DHu1yfpSe7uTbzkLFJIijLLGM4rE6p3Nqqk4VEAydulDWGu2UEU13f3MMKE7GRwuAPerr02Dydh216+l1RYYrBooo5A+XbfhXBJPr6DPOrOVY7lFbGVIyPWvPz2ltNc1HutIV5AzcIm4CF8jv8An6VYrdJGgVTsoAHtVTXKJ6dl1qEjQ25EYzjko6+lTt6NTvJ45D+hYKVIQAhzjmT9fxRusatFbQl5GAAI3J5Ugu+2A1CddP0tCx/5J3UhRnbAzzO/tWxxXsjnKjS744lJO5AzWBvY4JXklZVQLlmY4FZQxhUAJJAGBSLtRp6apZSQStIsQ6I2Ccfz9qwC9m9NE20vWF1C9muLbh7plCxktguB/wBWPLyojVdRuYoyqQsZD8o8/QVD9lLW1ii+Q8CTeEjPHgdBjfz2q4ieLuQI5TgHISZcYPoauQDTXKd1bV9buDbwLLHZxZ8Y4+KRvtsPua5trqOFCC2Tnmx322phfW9u8jSNCVvW2VunuDSheyuqPvFIQnT9Tf65pbE5FQrRLrhUVlPfOB4aX9/xY86+d6q7sQa5BWA1nUtRSWP4GyNw4JJ4pAijyyaH0S61TUb1m16FEeHxxRq2UXpnHIn1p4il7N3CfqOTw/tS21hkszJ8SAJ2OSR5dBXQQNaiaesyu4o72P4V/EJcq2++Mb1Ia/2N0OCMlRLE43BEnL71XabcRC43Pi8zRGo2NhMjSXLBvLJ2FTDJHltH+kg0Erb2cYj+VBhDjc+tNTcO+xOB71PR3gQkD5Qdq3+PBGCdqz1l8JqtrFeM8swV44vk4hkFvOlMjTxXwkukCKpxH64pnaaxEkYTg4vICmFnZjUy0l9CjKdkUjOB/WqL8ptJWmprtljzrHXYRdadKTP3alc+Gie0PZKWK3e40lnZlGe4Lbn/ANSf5GvP5L69mzDOWVAcFDkHboaRj/tvZNdL76w+CuIpQY5MKq4xwsR1+md69Dt5Ll4RxpA45HhJH2rzm3uElgMEmQpAwR0xyo+w13U9Nu1tp5o5rdxmNwmMjy962WO6jzVUawy20kMyqcRuGI9Ov4qstYkaFSpBUjII6ioi5vheQglcN5U87P6vBbWItr6URGLaNmB8S9B9P6UcTX2Of7Souj1rNr0L8x+9AF7lG4ZFiJHVWI/av0X6k3DIoKg8s86gbrklTWOsp3YVEMkg5BBnFJb3Vi927XQeJydldSNvfkapLEKtqqxqEUDGFGBX670yK4tIndRxFAc/SswHTS8c0ly4+FfB6t0pqdPFzaFZ5ZmlxyLeE+woCOz+CuyykFWbGKqIVUwhsct8Gqn5ZyaJl0SSPJillUDoGOKFeyuuNVWWQ75Y5/FepSadA6AhdiAaGfSoOQAFQyajSmj2JUqGBOT1q606AJGNqHtdNjiIxzptDEEWrbJupuER1BdptFgkvPio1AZ/n9T51a30nAhIpJejjVQ3IsBVGA6bzrU7IwxsUHTY0u795bZW4hmPcA+X+CrPW7ZRG/tUCWKSRxr1558hTx6XRdVl2YL3nCZzwoPMbmqS6iiZhwKCoGBUvobFAOHYeWapEbiUZrnn2QX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990600" y="-447676"/>
            <a:ext cx="1190625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8" name="AutoShape 4" descr="data:image/jpg;base64,/9j/4AAQSkZJRgABAQAAAQABAAD/2wBDAAkGBwgHBgkIBwgKCgkLDRYPDQwMDRsUFRAWIB0iIiAdHx8kKDQsJCYxJx8fLT0tMTU3Ojo6Iys/RD84QzQ5Ojf/2wBDAQoKCg0MDRoPDxo3JR8lNzc3Nzc3Nzc3Nzc3Nzc3Nzc3Nzc3Nzc3Nzc3Nzc3Nzc3Nzc3Nzc3Nzc3Nzc3Nzc3Nzf/wAARCABeAH0DASIAAhEBAxEB/8QAGwAAAwEBAQEBAAAAAAAAAAAABAUGAwIHAQD/xAA4EAACAQMCAwYFAgUDBQAAAAABAgMABBEFIRIxQQYTIlFhcRQygZGhI8EVsdHh8AckQ0JSY3Lx/8QAGAEBAQEBAQAAAAAAAAAAAAAAAgEAAwX/xAAeEQEBAAMBAQEBAQEAAAAAAAABAAIRIRIxUQNBE//aAAwDAQACEQMRAD8A5i090YYU7sTg+1draFV3jIwN8jnVXDaccuQu3tWk1ugJwo+1eHtvZaatrcFuBo1KNsVO+aWXuiiCTMXGybsvX6VSXUAUng588V1ahbl448jJOMkf560u65A40dJpeWJK5br6+f5ru20rj4omJwRy9avbjT4dl4AcCldzYmFuOHAI6VTJrliULNpkkF00Tkqw5HoRWJ09ZCc8UT+a8j9DVxc2qXUQYDMgYjPv/n4ob+GnwiWPAIO/lS/6IxMRKOk06dBwuoOflcHwsfLfka1tIsOFdfEDyPOrGCzjOYZlDBtiMda+tokEiDKZ6Zre92xxo6509jN3sZyeDh+lfYreXLCRPCcjlVP8B3UhBPEVPzGj7C0ivIiAqhkbDbbio5upB2io7OWNGKEqwOMeYoqxhV5CJoyCQVOP3qzOhgEBcD6elDtpYiAZlHLf3FT3uzjr5KV0DvIQFU8GNsivn8DeMkRgke1VemhQRECMMMjiNMzAgx19qOn9qRIRI4xwgYoaVRgnrXwS8QxnauZm2yaT8sSy7QlsLXWjWbNf9+GXu4jkjqSQawu5cNhetHaA/EZ0B8QKk+2/9DSKM1lVRnOM0ovhnZPrTO7JUb86TTzEycIO5qakfINEMd6sQ/5HUj705uoliiy65HFQWltG2q4YAlIiRnzyBTG9dWQh8YrZFCSXwA8a4yCDmmGnKHsxI25JP03oKUphwoGOtftOvQtpcRxqXljlI4R02G58qwcto3dX1vHxls4HDgistNUW12rDcyoQR54OR+9Lri4u5btUlMab/KpyTRN47Q6hYhAd5MEehU/2qhXLlToFCkuctzApRMzgsr7jzzX261NbeIgq7vzwoyRSq0vnu7jLAgZ5HmPejrlbbvfh5EYk8QkUL9djVFBMxXl96ge0eprbahaWTQSyPLIpwmxG4/tVxdLcLKRHaXMg/wDHsBXRxQGJkKkYkHdjicgAedKNZ1Qwo3w6ZCjJY7AU61E8CHwF8clAzmvPu1eg61rdsSY5IYw/hgzgOvmxHX05fWpjiLqK6Nhu60q7n1i671JhJGrHxL8pqu0WCe1t5ZGWNe9bKuTvgcvzn70P2L0yG20sJJEO9Q8LEdTz/emk9jHwNFJNMkUhyGR8cOenp71v0LLt7T+t3MQLG51ER45jixil+ho1y5mhl7yIDZgc5rDtJ2Ainmjkjurlu7bPDIxfNWfZ6xgsdJhtliVSqgMcDJ96z51xlvLvOUzpNyX16VuNRHDE6sAckniXp9DWHaXtA1nwiZooFc4XjOWPsBTKDs0NK1S+m09C819KZOJm2XO5A+uT/wDKF17sXbXFlFPMrjVRJxyXLeJSv/YBnZRTDHJ68h6cTh2/aYks1m8jZIIJzQ3ZM6pf6FPdLGifF3LFCMZVBhd/XY1b6NaQR6TCvdqpKAMTtnbnQdnZDSryZYsG0uG4gByR/wC/n7VBASquWVG2fZs6b2wNwzTTWkuAskxXvAcbg42xn8U87QaML6+029hcr8FPxlM/OMf1x+adT26tJ3gG46mgLxrlpP0I+8ZVIXPyqxGxPpRyzd7nj/IDTKta0TVNXtDFb/7a0AyQj8JmwflLDdQRnetf9PuzX8OtWS8HjQ5Kqdgd+p9MU67MTXPc3UGoMTKJchcYwuMbfUGmN0whgbutval61jqDjvJZD2j0C0ubyG/jQGSE7MrHwft0H4qksr0TWqO2A2MN7jnUrd2OtXiH/cra2/DgxqAWZupLevKiLXUUgZo0YleFTv57g/yFT0pJ/nj8qlOE77ZrG7gM6Y4sVhb3AxuaJM6AbkUdw0jslvD8DE3CMKN/70BqWtwWkMaBmuJ5jhIkXP39KO1SeN04NvEwH5oK+sdPs7JpUVIuE54s/wCen2qB3d03PII1axg42DHu1yfpSe7uTbzkLFJIijLLGM4rE6p3Nqqk4VEAydulDWGu2UEU13f3MMKE7GRwuAPerr02Dydh216+l1RYYrBooo5A+XbfhXBJPr6DPOrOVY7lFbGVIyPWvPz2ltNc1HutIV5AzcIm4CF8jv8An6VYrdJGgVTsoAHtVTXKJ6dl1qEjQ25EYzjko6+lTt6NTvJ45D+hYKVIQAhzjmT9fxRusatFbQl5GAAI3J5Ugu+2A1CddP0tCx/5J3UhRnbAzzO/tWxxXsjnKjS744lJO5AzWBvY4JXklZVQLlmY4FZQxhUAJJAGBSLtRp6apZSQStIsQ6I2Ccfz9qwC9m9NE20vWF1C9muLbh7plCxktguB/wBWPLyojVdRuYoyqQsZD8o8/QVD9lLW1ii+Q8CTeEjPHgdBjfz2q4ieLuQI5TgHISZcYPoauQDTXKd1bV9buDbwLLHZxZ8Y4+KRvtsPua5trqOFCC2Tnmx322phfW9u8jSNCVvW2VunuDSheyuqPvFIQnT9Tf65pbE5FQrRLrhUVlPfOB4aX9/xY86+d6q7sQa5BWA1nUtRSWP4GyNw4JJ4pAijyyaH0S61TUb1m16FEeHxxRq2UXpnHIn1p4il7N3CfqOTw/tS21hkszJ8SAJ2OSR5dBXQQNaiaesyu4o72P4V/EJcq2++Mb1Ia/2N0OCMlRLE43BEnL71XabcRC43Pi8zRGo2NhMjSXLBvLJ2FTDJHltH+kg0Erb2cYj+VBhDjc+tNTcO+xOB71PR3gQkD5Qdq3+PBGCdqz1l8JqtrFeM8swV44vk4hkFvOlMjTxXwkukCKpxH64pnaaxEkYTg4vICmFnZjUy0l9CjKdkUjOB/WqL8ptJWmprtljzrHXYRdadKTP3alc+Gie0PZKWK3e40lnZlGe4Lbn/ANSf5GvP5L69mzDOWVAcFDkHboaRj/tvZNdL76w+CuIpQY5MKq4xwsR1+md69Dt5Ll4RxpA45HhJH2rzm3uElgMEmQpAwR0xyo+w13U9Nu1tp5o5rdxmNwmMjy962WO6jzVUawy20kMyqcRuGI9Ov4qstYkaFSpBUjII6ioi5vheQglcN5U87P6vBbWItr6URGLaNmB8S9B9P6UcTX2Of7Souj1rNr0L8x+9AF7lG4ZFiJHVWI/av0X6k3DIoKg8s86gbrklTWOsp3YVEMkg5BBnFJb3Vi927XQeJydldSNvfkapLEKtqqxqEUDGFGBX670yK4tIndRxFAc/SswHTS8c0ly4+FfB6t0pqdPFzaFZ5ZmlxyLeE+woCOz+CuyykFWbGKqIVUwhsct8Gqn5ZyaJl0SSPJillUDoGOKFeyuuNVWWQ75Y5/FepSadA6AhdiAaGfSoOQAFQyajSmj2JUqGBOT1q606AJGNqHtdNjiIxzptDEEWrbJupuER1BdptFgkvPio1AZ/n9T51a30nAhIpJejjVQ3IsBVGA6bzrU7IwxsUHTY0u795bZW4hmPcA+X+CrPW7ZRG/tUCWKSRxr1558hTx6XRdVl2YL3nCZzwoPMbmqS6iiZhwKCoGBUvobFAOHYeWapEbiUZrnn2QX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609600" y="-447676"/>
            <a:ext cx="1190625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AutoShape 6" descr="data:image/jpg;base64,/9j/4AAQSkZJRgABAQAAAQABAAD/2wBDAAkGBwgHBgkIBwgKCgkLDRYPDQwMDRsUFRAWIB0iIiAdHx8kKDQsJCYxJx8fLT0tMTU3Ojo6Iys/RD84QzQ5Ojf/2wBDAQoKCg0MDRoPDxo3JR8lNzc3Nzc3Nzc3Nzc3Nzc3Nzc3Nzc3Nzc3Nzc3Nzc3Nzc3Nzc3Nzc3Nzc3Nzc3Nzc3Nzf/wAARCABeAH0DASIAAhEBAxEB/8QAGwAAAwEBAQEBAAAAAAAAAAAABAUGAwIHAQD/xAA4EAACAQMCAwYFAgUDBQAAAAABAgMABBEFIRIxQQYTIlFhcRQygZGhI8EVsdHh8AckQ0JSY3Lx/8QAGAEBAQEBAQAAAAAAAAAAAAAAAgEAAwX/xAAeEQEBAAMBAQEBAQEAAAAAAAABAAIRIRIxUQNBE//aAAwDAQACEQMRAD8A5i090YYU7sTg+1draFV3jIwN8jnVXDaccuQu3tWk1ugJwo+1eHtvZaatrcFuBo1KNsVO+aWXuiiCTMXGybsvX6VSXUAUng588V1ahbl448jJOMkf560u65A40dJpeWJK5br6+f5ru20rj4omJwRy9avbjT4dl4AcCldzYmFuOHAI6VTJrliULNpkkF00Tkqw5HoRWJ09ZCc8UT+a8j9DVxc2qXUQYDMgYjPv/n4ob+GnwiWPAIO/lS/6IxMRKOk06dBwuoOflcHwsfLfka1tIsOFdfEDyPOrGCzjOYZlDBtiMda+tokEiDKZ6Zre92xxo6509jN3sZyeDh+lfYreXLCRPCcjlVP8B3UhBPEVPzGj7C0ivIiAqhkbDbbio5upB2io7OWNGKEqwOMeYoqxhV5CJoyCQVOP3qzOhgEBcD6elDtpYiAZlHLf3FT3uzjr5KV0DvIQFU8GNsivn8DeMkRgke1VemhQRECMMMjiNMzAgx19qOn9qRIRI4xwgYoaVRgnrXwS8QxnauZm2yaT8sSy7QlsLXWjWbNf9+GXu4jkjqSQawu5cNhetHaA/EZ0B8QKk+2/9DSKM1lVRnOM0ovhnZPrTO7JUb86TTzEycIO5qakfINEMd6sQ/5HUj705uoliiy65HFQWltG2q4YAlIiRnzyBTG9dWQh8YrZFCSXwA8a4yCDmmGnKHsxI25JP03oKUphwoGOtftOvQtpcRxqXljlI4R02G58qwcto3dX1vHxls4HDgistNUW12rDcyoQR54OR+9Lri4u5btUlMab/KpyTRN47Q6hYhAd5MEehU/2qhXLlToFCkuctzApRMzgsr7jzzX261NbeIgq7vzwoyRSq0vnu7jLAgZ5HmPejrlbbvfh5EYk8QkUL9djVFBMxXl96ge0eprbahaWTQSyPLIpwmxG4/tVxdLcLKRHaXMg/wDHsBXRxQGJkKkYkHdjicgAedKNZ1Qwo3w6ZCjJY7AU61E8CHwF8clAzmvPu1eg61rdsSY5IYw/hgzgOvmxHX05fWpjiLqK6Nhu60q7n1i671JhJGrHxL8pqu0WCe1t5ZGWNe9bKuTvgcvzn70P2L0yG20sJJEO9Q8LEdTz/emk9jHwNFJNMkUhyGR8cOenp71v0LLt7T+t3MQLG51ER45jixil+ho1y5mhl7yIDZgc5rDtJ2Ainmjkjurlu7bPDIxfNWfZ6xgsdJhtliVSqgMcDJ96z51xlvLvOUzpNyX16VuNRHDE6sAckniXp9DWHaXtA1nwiZooFc4XjOWPsBTKDs0NK1S+m09C819KZOJm2XO5A+uT/wDKF17sXbXFlFPMrjVRJxyXLeJSv/YBnZRTDHJ68h6cTh2/aYks1m8jZIIJzQ3ZM6pf6FPdLGifF3LFCMZVBhd/XY1b6NaQR6TCvdqpKAMTtnbnQdnZDSryZYsG0uG4gByR/wC/n7VBASquWVG2fZs6b2wNwzTTWkuAskxXvAcbg42xn8U87QaML6+029hcr8FPxlM/OMf1x+adT26tJ3gG46mgLxrlpP0I+8ZVIXPyqxGxPpRyzd7nj/IDTKta0TVNXtDFb/7a0AyQj8JmwflLDdQRnetf9PuzX8OtWS8HjQ5Kqdgd+p9MU67MTXPc3UGoMTKJchcYwuMbfUGmN0whgbutval61jqDjvJZD2j0C0ubyG/jQGSE7MrHwft0H4qksr0TWqO2A2MN7jnUrd2OtXiH/cra2/DgxqAWZupLevKiLXUUgZo0YleFTv57g/yFT0pJ/nj8qlOE77ZrG7gM6Y4sVhb3AxuaJM6AbkUdw0jslvD8DE3CMKN/70BqWtwWkMaBmuJ5jhIkXP39KO1SeN04NvEwH5oK+sdPs7JpUVIuE54s/wCen2qB3d03PII1axg42DHu1yfpSe7uTbzkLFJIijLLGM4rE6p3Nqqk4VEAydulDWGu2UEU13f3MMKE7GRwuAPerr02Dydh216+l1RYYrBooo5A+XbfhXBJPr6DPOrOVY7lFbGVIyPWvPz2ltNc1HutIV5AzcIm4CF8jv8An6VYrdJGgVTsoAHtVTXKJ6dl1qEjQ25EYzjko6+lTt6NTvJ45D+hYKVIQAhzjmT9fxRusatFbQl5GAAI3J5Ugu+2A1CddP0tCx/5J3UhRnbAzzO/tWxxXsjnKjS744lJO5AzWBvY4JXklZVQLlmY4FZQxhUAJJAGBSLtRp6apZSQStIsQ6I2Ccfz9qwC9m9NE20vWF1C9muLbh7plCxktguB/wBWPLyojVdRuYoyqQsZD8o8/QVD9lLW1ii+Q8CTeEjPHgdBjfz2q4ieLuQI5TgHISZcYPoauQDTXKd1bV9buDbwLLHZxZ8Y4+KRvtsPua5trqOFCC2Tnmx322phfW9u8jSNCVvW2VunuDSheyuqPvFIQnT9Tf65pbE5FQrRLrhUVlPfOB4aX9/xY86+d6q7sQa5BWA1nUtRSWP4GyNw4JJ4pAijyyaH0S61TUb1m16FEeHxxRq2UXpnHIn1p4il7N3CfqOTw/tS21hkszJ8SAJ2OSR5dBXQQNaiaesyu4o72P4V/EJcq2++Mb1Ia/2N0OCMlRLE43BEnL71XabcRC43Pi8zRGo2NhMjSXLBvLJ2FTDJHltH+kg0Erb2cYj+VBhDjc+tNTcO+xOB71PR3gQkD5Qdq3+PBGCdqz1l8JqtrFeM8swV44vk4hkFvOlMjTxXwkukCKpxH64pnaaxEkYTg4vICmFnZjUy0l9CjKdkUjOB/WqL8ptJWmprtljzrHXYRdadKTP3alc+Gie0PZKWK3e40lnZlGe4Lbn/ANSf5GvP5L69mzDOWVAcFDkHboaRj/tvZNdL76w+CuIpQY5MKq4xwsR1+md69Dt5Ll4RxpA45HhJH2rzm3uElgMEmQpAwR0xyo+w13U9Nu1tp5o5rdxmNwmMjy962WO6jzVUawy20kMyqcRuGI9Ov4qstYkaFSpBUjII6ioi5vheQglcN5U87P6vBbWItr6URGLaNmB8S9B9P6UcTX2Of7Souj1rNr0L8x+9AF7lG4ZFiJHVWI/av0X6k3DIoKg8s86gbrklTWOsp3YVEMkg5BBnFJb3Vi927XQeJydldSNvfkapLEKtqqxqEUDGFGBX670yK4tIndRxFAc/SswHTS8c0ly4+FfB6t0pqdPFzaFZ5ZmlxyLeE+woCOz+CuyykFWbGKqIVUwhsct8Gqn5ZyaJl0SSPJillUDoGOKFeyuuNVWWQ75Y5/FepSadA6AhdiAaGfSoOQAFQyajSmj2JUqGBOT1q606AJGNqHtdNjiIxzptDEEWrbJupuER1BdptFgkvPio1AZ/n9T51a30nAhIpJejjVQ3IsBVGA6bzrU7IwxsUHTY0u795bZW4hmPcA+X+CrPW7ZRG/tUCWKSRxr1558hTx6XRdVl2YL3nCZzwoPMbmqS6iiZhwKCoGBUvobFAOHYeWapEbiUZrnn2QX/2Q==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762000" y="-447676"/>
            <a:ext cx="1190625" cy="8953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4" name="Picture 10" descr="http://www.geekologie.com/2009/04/23/human%20clon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4648200"/>
            <a:ext cx="3040565" cy="2209800"/>
          </a:xfrm>
          <a:prstGeom prst="rect">
            <a:avLst/>
          </a:prstGeom>
          <a:noFill/>
        </p:spPr>
      </p:pic>
      <p:pic>
        <p:nvPicPr>
          <p:cNvPr id="1036" name="Picture 12" descr="http://www.pfaf.org/Admin/PlantImages/PisumSativum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4648200"/>
            <a:ext cx="2971800" cy="2209799"/>
          </a:xfrm>
          <a:prstGeom prst="rect">
            <a:avLst/>
          </a:prstGeom>
          <a:noFill/>
        </p:spPr>
      </p:pic>
      <p:sp>
        <p:nvSpPr>
          <p:cNvPr id="10" name="Down Arrow 9"/>
          <p:cNvSpPr/>
          <p:nvPr/>
        </p:nvSpPr>
        <p:spPr>
          <a:xfrm flipH="1">
            <a:off x="2057400" y="914400"/>
            <a:ext cx="457200" cy="3429000"/>
          </a:xfrm>
          <a:prstGeom prst="downArrow">
            <a:avLst>
              <a:gd name="adj1" fmla="val 1969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1406</Words>
  <Application>Microsoft Office PowerPoint</Application>
  <PresentationFormat>On-screen Show (4:3)</PresentationFormat>
  <Paragraphs>276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5.5 CLASSIFICATION</vt:lpstr>
      <vt:lpstr>Slide 2</vt:lpstr>
      <vt:lpstr>5.5.1: Binomial system of nomenclature</vt:lpstr>
      <vt:lpstr>Slide 4</vt:lpstr>
      <vt:lpstr>Slide 5</vt:lpstr>
      <vt:lpstr>Slide 6</vt:lpstr>
      <vt:lpstr>5.5.2: Hierarchical system of classification</vt:lpstr>
      <vt:lpstr>Slide 8</vt:lpstr>
      <vt:lpstr>Slide 9</vt:lpstr>
      <vt:lpstr>5.5.3: Distinguish between Plant Phyla</vt:lpstr>
      <vt:lpstr>4 Major plant phyla</vt:lpstr>
      <vt:lpstr>Slide 12</vt:lpstr>
      <vt:lpstr>Division Bryophyta</vt:lpstr>
      <vt:lpstr>Filicinophyta (ferns)</vt:lpstr>
      <vt:lpstr>Coniferophyta</vt:lpstr>
      <vt:lpstr>Angiospemophyta</vt:lpstr>
      <vt:lpstr>Slide 17</vt:lpstr>
      <vt:lpstr>IB exam questions</vt:lpstr>
      <vt:lpstr>Slide 19</vt:lpstr>
      <vt:lpstr>5.5.4 Distinguish between the major invertebrate phyla using external features</vt:lpstr>
      <vt:lpstr>Features of invertebrate phyla</vt:lpstr>
      <vt:lpstr>Slide 22</vt:lpstr>
      <vt:lpstr>Phylum Porifera</vt:lpstr>
      <vt:lpstr>Phylum Cnidaria</vt:lpstr>
      <vt:lpstr>Phylum Platyhelminthes</vt:lpstr>
      <vt:lpstr>Phylum Annelida</vt:lpstr>
      <vt:lpstr>Phylum Mollusca</vt:lpstr>
      <vt:lpstr>Phylum Arthropoda</vt:lpstr>
      <vt:lpstr>Slide 29</vt:lpstr>
      <vt:lpstr>Dichotomous Key</vt:lpstr>
      <vt:lpstr>Slide 31</vt:lpstr>
      <vt:lpstr>IB exam questions</vt:lpstr>
    </vt:vector>
  </TitlesOfParts>
  <Company>Emirates International School - Meadows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5.5 CLASSIFICATION</dc:title>
  <dc:creator>trs</dc:creator>
  <cp:lastModifiedBy>trsaraswathy</cp:lastModifiedBy>
  <cp:revision>59</cp:revision>
  <dcterms:created xsi:type="dcterms:W3CDTF">2011-05-02T10:51:27Z</dcterms:created>
  <dcterms:modified xsi:type="dcterms:W3CDTF">2011-05-04T15:18:31Z</dcterms:modified>
</cp:coreProperties>
</file>